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3" r:id="rId2"/>
    <p:sldId id="270" r:id="rId3"/>
    <p:sldId id="260" r:id="rId4"/>
    <p:sldId id="262" r:id="rId5"/>
    <p:sldId id="264" r:id="rId6"/>
    <p:sldId id="265" r:id="rId7"/>
    <p:sldId id="268" r:id="rId8"/>
    <p:sldId id="269" r:id="rId9"/>
    <p:sldId id="271" r:id="rId10"/>
    <p:sldId id="258" r:id="rId11"/>
    <p:sldId id="259" r:id="rId12"/>
    <p:sldId id="276" r:id="rId13"/>
    <p:sldId id="275"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initials="M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varScale="1">
        <p:scale>
          <a:sx n="82" d="100"/>
          <a:sy n="82" d="100"/>
        </p:scale>
        <p:origin x="141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5-17T16:22:05.082" idx="1">
    <p:pos x="10" y="10"/>
    <p:text>This slide should be in the introduction, possibly following slide 3?</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176D2B0-C78E-4137-A995-DACC2EA9810B}" type="datetimeFigureOut">
              <a:rPr lang="en-US" smtClean="0"/>
              <a:pPr/>
              <a:t>3/11/2025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219D5E8-F29A-4910-A7C4-DDD94EF44798}" type="slidenum">
              <a:rPr lang="en-GB" smtClean="0"/>
              <a:pPr/>
              <a:t>‹#›</a:t>
            </a:fld>
            <a:endParaRPr lang="en-GB"/>
          </a:p>
        </p:txBody>
      </p:sp>
    </p:spTree>
    <p:extLst>
      <p:ext uri="{BB962C8B-B14F-4D97-AF65-F5344CB8AC3E}">
        <p14:creationId xmlns:p14="http://schemas.microsoft.com/office/powerpoint/2010/main" val="2463466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3D2C3-233C-4BF8-8484-63DB569B78AB}" type="slidenum">
              <a:rPr lang="en-GB" smtClean="0"/>
              <a:pPr/>
              <a:t>10</a:t>
            </a:fld>
            <a:endParaRPr lang="en-GB"/>
          </a:p>
        </p:txBody>
      </p:sp>
    </p:spTree>
    <p:extLst>
      <p:ext uri="{BB962C8B-B14F-4D97-AF65-F5344CB8AC3E}">
        <p14:creationId xmlns:p14="http://schemas.microsoft.com/office/powerpoint/2010/main" val="181038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3D2C3-233C-4BF8-8484-63DB569B78AB}" type="slidenum">
              <a:rPr lang="en-GB" smtClean="0"/>
              <a:pPr/>
              <a:t>11</a:t>
            </a:fld>
            <a:endParaRPr lang="en-GB"/>
          </a:p>
        </p:txBody>
      </p:sp>
    </p:spTree>
    <p:extLst>
      <p:ext uri="{BB962C8B-B14F-4D97-AF65-F5344CB8AC3E}">
        <p14:creationId xmlns:p14="http://schemas.microsoft.com/office/powerpoint/2010/main" val="245900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300" smtClean="0"/>
              <a:t>There has been an increase in </a:t>
            </a:r>
            <a:r>
              <a:rPr lang="en-US" sz="1300" u="sng" smtClean="0"/>
              <a:t>food intolerance.</a:t>
            </a:r>
            <a:r>
              <a:rPr lang="en-US" sz="1300" smtClean="0"/>
              <a:t>   People often confuse food intolerance with food allergies. </a:t>
            </a:r>
          </a:p>
          <a:p>
            <a:pPr eaLnBrk="1" hangingPunct="1">
              <a:spcBef>
                <a:spcPct val="0"/>
              </a:spcBef>
            </a:pPr>
            <a:endParaRPr lang="en-US" sz="1300" smtClean="0"/>
          </a:p>
          <a:p>
            <a:pPr eaLnBrk="1" hangingPunct="1">
              <a:spcBef>
                <a:spcPct val="0"/>
              </a:spcBef>
            </a:pPr>
            <a:r>
              <a:rPr lang="en-US" sz="1300" smtClean="0"/>
              <a:t>Common symptoms of food intolerance are gastric discomfort and diarrhea.  Eliminating the food will eliminate the symptoms.</a:t>
            </a:r>
          </a:p>
          <a:p>
            <a:pPr eaLnBrk="1" hangingPunct="1">
              <a:spcBef>
                <a:spcPct val="0"/>
              </a:spcBef>
            </a:pPr>
            <a:endParaRPr lang="en-US" sz="1300" smtClean="0"/>
          </a:p>
          <a:p>
            <a:pPr eaLnBrk="1" hangingPunct="1">
              <a:spcBef>
                <a:spcPct val="0"/>
              </a:spcBef>
            </a:pPr>
            <a:r>
              <a:rPr lang="en-US" sz="1300" smtClean="0"/>
              <a:t>The example of lactose intolerance is presented here.</a:t>
            </a:r>
          </a:p>
          <a:p>
            <a:pPr eaLnBrk="1" hangingPunct="1">
              <a:spcBef>
                <a:spcPct val="0"/>
              </a:spcBef>
            </a:pPr>
            <a:endParaRPr lang="en-US" sz="1300" smtClean="0"/>
          </a:p>
          <a:p>
            <a:pPr eaLnBrk="1" hangingPunct="1">
              <a:spcBef>
                <a:spcPct val="0"/>
              </a:spcBef>
            </a:pPr>
            <a:r>
              <a:rPr lang="en-US" sz="1300" smtClean="0"/>
              <a:t>Other common food intolerances that you might hear about are: Gluten or Monosodium Glutamate (MSG). </a:t>
            </a:r>
          </a:p>
          <a:p>
            <a:pPr eaLnBrk="1" hangingPunct="1">
              <a:spcBef>
                <a:spcPct val="0"/>
              </a:spcBef>
            </a:pPr>
            <a:endParaRPr lang="en-US" sz="1300" smtClean="0"/>
          </a:p>
        </p:txBody>
      </p:sp>
    </p:spTree>
    <p:extLst>
      <p:ext uri="{BB962C8B-B14F-4D97-AF65-F5344CB8AC3E}">
        <p14:creationId xmlns:p14="http://schemas.microsoft.com/office/powerpoint/2010/main" val="209199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Food Allergy and Anaphylaxis Network, FAAN, reports in their “Frequently Asked Questions” section that one or more food allergic symptoms can occur within minutes up to hours after eating the food and the symptoms can be mild to life-threatening.</a:t>
            </a:r>
          </a:p>
          <a:p>
            <a:pPr eaLnBrk="1" hangingPunct="1">
              <a:spcBef>
                <a:spcPct val="0"/>
              </a:spcBef>
            </a:pPr>
            <a:endParaRPr lang="en-US" smtClean="0"/>
          </a:p>
          <a:p>
            <a:pPr eaLnBrk="1" hangingPunct="1">
              <a:spcBef>
                <a:spcPct val="0"/>
              </a:spcBef>
            </a:pPr>
            <a:r>
              <a:rPr lang="en-US" smtClean="0"/>
              <a:t>Not everyone is aware of the symptoms of food allergic reactions and a delay in responding to the symptoms can be life threatening.  Education and training is encouraged to increase the awareness of food allergy with all members of the school community.</a:t>
            </a:r>
          </a:p>
          <a:p>
            <a:pPr eaLnBrk="1" hangingPunct="1">
              <a:spcBef>
                <a:spcPct val="0"/>
              </a:spcBef>
            </a:pPr>
            <a:endParaRPr lang="en-US" smtClean="0"/>
          </a:p>
          <a:p>
            <a:pPr eaLnBrk="1" hangingPunct="1">
              <a:spcBef>
                <a:spcPct val="0"/>
              </a:spcBef>
            </a:pPr>
            <a:r>
              <a:rPr lang="en-US" smtClean="0"/>
              <a:t>According to an article in the </a:t>
            </a:r>
            <a:r>
              <a:rPr lang="en-US" i="1" smtClean="0"/>
              <a:t>Journal of Pediatrics</a:t>
            </a:r>
            <a:r>
              <a:rPr lang="en-US" smtClean="0"/>
              <a:t> by Dr. Scott H. Sicherer (Sish- err – err) in 2001, foods used in class projects or celebrations are the primary cause of allergic reactions in school:  79% of reactions occurred in classroom and 12% of the reactions occurred in the lunchroom.</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3FD89-C770-4D65-AC00-F400FF6AA389}" type="slidenum">
              <a:rPr lang="en-US" smtClean="0"/>
              <a:pPr fontAlgn="base">
                <a:spcBef>
                  <a:spcPct val="0"/>
                </a:spcBef>
                <a:spcAft>
                  <a:spcPct val="0"/>
                </a:spcAft>
                <a:defRPr/>
              </a:pPr>
              <a:t>13</a:t>
            </a:fld>
            <a:endParaRPr lang="en-US" dirty="0" smtClean="0"/>
          </a:p>
        </p:txBody>
      </p:sp>
    </p:spTree>
    <p:extLst>
      <p:ext uri="{BB962C8B-B14F-4D97-AF65-F5344CB8AC3E}">
        <p14:creationId xmlns:p14="http://schemas.microsoft.com/office/powerpoint/2010/main" val="3385173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E36DC7-D88B-4ADD-B7A3-287A7EC6E3A2}" type="datetimeFigureOut">
              <a:rPr lang="en-US" smtClean="0"/>
              <a:pPr/>
              <a:t>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E36DC7-D88B-4ADD-B7A3-287A7EC6E3A2}" type="datetimeFigureOut">
              <a:rPr lang="en-US" smtClean="0"/>
              <a:pPr/>
              <a:t>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E36DC7-D88B-4ADD-B7A3-287A7EC6E3A2}" type="datetimeFigureOut">
              <a:rPr lang="en-US" smtClean="0"/>
              <a:pPr/>
              <a:t>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E36DC7-D88B-4ADD-B7A3-287A7EC6E3A2}" type="datetimeFigureOut">
              <a:rPr lang="en-US" smtClean="0"/>
              <a:pPr/>
              <a:t>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36DC7-D88B-4ADD-B7A3-287A7EC6E3A2}" type="datetimeFigureOut">
              <a:rPr lang="en-US" smtClean="0"/>
              <a:pPr/>
              <a:t>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E36DC7-D88B-4ADD-B7A3-287A7EC6E3A2}" type="datetimeFigureOut">
              <a:rPr lang="en-US" smtClean="0"/>
              <a:pPr/>
              <a:t>3/11/2025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E36DC7-D88B-4ADD-B7A3-287A7EC6E3A2}" type="datetimeFigureOut">
              <a:rPr lang="en-US" smtClean="0"/>
              <a:pPr/>
              <a:t>3/11/2025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E36DC7-D88B-4ADD-B7A3-287A7EC6E3A2}" type="datetimeFigureOut">
              <a:rPr lang="en-US" smtClean="0"/>
              <a:pPr/>
              <a:t>3/11/2025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36DC7-D88B-4ADD-B7A3-287A7EC6E3A2}" type="datetimeFigureOut">
              <a:rPr lang="en-US" smtClean="0"/>
              <a:pPr/>
              <a:t>3/11/2025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36DC7-D88B-4ADD-B7A3-287A7EC6E3A2}" type="datetimeFigureOut">
              <a:rPr lang="en-US" smtClean="0"/>
              <a:pPr/>
              <a:t>3/11/2025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36DC7-D88B-4ADD-B7A3-287A7EC6E3A2}" type="datetimeFigureOut">
              <a:rPr lang="en-US" smtClean="0"/>
              <a:pPr/>
              <a:t>3/11/2025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36DC7-D88B-4ADD-B7A3-287A7EC6E3A2}" type="datetimeFigureOut">
              <a:rPr lang="en-US" smtClean="0"/>
              <a:pPr/>
              <a:t>3/11/2025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1333F-107E-490D-92F3-0175EA948C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2772" name="Picture 4" descr="Image result for nut free school"/>
          <p:cNvPicPr>
            <a:picLocks noChangeAspect="1" noChangeArrowheads="1"/>
          </p:cNvPicPr>
          <p:nvPr/>
        </p:nvPicPr>
        <p:blipFill>
          <a:blip r:embed="rId2"/>
          <a:srcRect/>
          <a:stretch>
            <a:fillRect/>
          </a:stretch>
        </p:blipFill>
        <p:spPr bwMode="auto">
          <a:xfrm>
            <a:off x="1500166" y="500042"/>
            <a:ext cx="5857916" cy="571504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7772400" cy="1368152"/>
          </a:xfrm>
        </p:spPr>
        <p:txBody>
          <a:bodyPr>
            <a:normAutofit fontScale="90000"/>
          </a:bodyPr>
          <a:lstStyle/>
          <a:p>
            <a:pPr algn="ctr"/>
            <a:r>
              <a:rPr lang="en-GB" dirty="0" smtClean="0"/>
              <a:t>Peanuts</a:t>
            </a:r>
            <a:br>
              <a:rPr lang="en-GB" dirty="0" smtClean="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3763366"/>
              </p:ext>
            </p:extLst>
          </p:nvPr>
        </p:nvGraphicFramePr>
        <p:xfrm>
          <a:off x="755576" y="1844824"/>
          <a:ext cx="7560840" cy="4227384"/>
        </p:xfrm>
        <a:graphic>
          <a:graphicData uri="http://schemas.openxmlformats.org/drawingml/2006/table">
            <a:tbl>
              <a:tblPr firstRow="1" bandRow="1">
                <a:tableStyleId>{073A0DAA-6AF3-43AB-8588-CEC1D06C72B9}</a:tableStyleId>
              </a:tblPr>
              <a:tblGrid>
                <a:gridCol w="3780420">
                  <a:extLst>
                    <a:ext uri="{9D8B030D-6E8A-4147-A177-3AD203B41FA5}">
                      <a16:colId xmlns:a16="http://schemas.microsoft.com/office/drawing/2014/main" val="20000"/>
                    </a:ext>
                  </a:extLst>
                </a:gridCol>
                <a:gridCol w="3780420">
                  <a:extLst>
                    <a:ext uri="{9D8B030D-6E8A-4147-A177-3AD203B41FA5}">
                      <a16:colId xmlns:a16="http://schemas.microsoft.com/office/drawing/2014/main" val="20001"/>
                    </a:ext>
                  </a:extLst>
                </a:gridCol>
              </a:tblGrid>
              <a:tr h="704564">
                <a:tc>
                  <a:txBody>
                    <a:bodyPr/>
                    <a:lstStyle/>
                    <a:p>
                      <a:r>
                        <a:rPr lang="en-GB" sz="2400" dirty="0" smtClean="0"/>
                        <a:t>PEANUTS</a:t>
                      </a:r>
                      <a:endParaRPr lang="en-GB" sz="2400" dirty="0"/>
                    </a:p>
                  </a:txBody>
                  <a:tcPr/>
                </a:tc>
                <a:tc>
                  <a:txBody>
                    <a:bodyPr/>
                    <a:lstStyle/>
                    <a:p>
                      <a:endParaRPr lang="en-GB" sz="2400"/>
                    </a:p>
                  </a:txBody>
                  <a:tcPr/>
                </a:tc>
                <a:extLst>
                  <a:ext uri="{0D108BD9-81ED-4DB2-BD59-A6C34878D82A}">
                    <a16:rowId xmlns:a16="http://schemas.microsoft.com/office/drawing/2014/main" val="10000"/>
                  </a:ext>
                </a:extLst>
              </a:tr>
              <a:tr h="704564">
                <a:tc>
                  <a:txBody>
                    <a:bodyPr/>
                    <a:lstStyle/>
                    <a:p>
                      <a:r>
                        <a:rPr lang="en-GB" sz="2400" dirty="0" err="1" smtClean="0"/>
                        <a:t>Arachis</a:t>
                      </a:r>
                      <a:r>
                        <a:rPr lang="en-GB" sz="2400" dirty="0" smtClean="0"/>
                        <a:t> </a:t>
                      </a:r>
                      <a:r>
                        <a:rPr lang="en-GB" sz="2400" dirty="0" err="1" smtClean="0"/>
                        <a:t>hypogaea</a:t>
                      </a:r>
                      <a:endParaRPr lang="en-GB" sz="2400" dirty="0"/>
                    </a:p>
                  </a:txBody>
                  <a:tcPr/>
                </a:tc>
                <a:tc>
                  <a:txBody>
                    <a:bodyPr/>
                    <a:lstStyle/>
                    <a:p>
                      <a:r>
                        <a:rPr lang="en-GB" sz="2400" dirty="0" smtClean="0"/>
                        <a:t>Groundnuts</a:t>
                      </a:r>
                      <a:endParaRPr lang="en-GB" sz="2400" dirty="0"/>
                    </a:p>
                  </a:txBody>
                  <a:tcPr/>
                </a:tc>
                <a:extLst>
                  <a:ext uri="{0D108BD9-81ED-4DB2-BD59-A6C34878D82A}">
                    <a16:rowId xmlns:a16="http://schemas.microsoft.com/office/drawing/2014/main" val="10001"/>
                  </a:ext>
                </a:extLst>
              </a:tr>
              <a:tr h="704564">
                <a:tc>
                  <a:txBody>
                    <a:bodyPr/>
                    <a:lstStyle/>
                    <a:p>
                      <a:r>
                        <a:rPr lang="en-GB" sz="2400" b="0" i="0" u="none" strike="noStrike" baseline="0" dirty="0" smtClean="0">
                          <a:solidFill>
                            <a:srgbClr val="000000"/>
                          </a:solidFill>
                          <a:latin typeface="+mn-lt"/>
                        </a:rPr>
                        <a:t>Beer nuts </a:t>
                      </a:r>
                    </a:p>
                  </a:txBody>
                  <a:tcPr/>
                </a:tc>
                <a:tc>
                  <a:txBody>
                    <a:bodyPr/>
                    <a:lstStyle/>
                    <a:p>
                      <a:r>
                        <a:rPr lang="en-GB" sz="2400" dirty="0" smtClean="0"/>
                        <a:t>Goober nut/pea</a:t>
                      </a:r>
                      <a:endParaRPr lang="en-GB" sz="2400" dirty="0"/>
                    </a:p>
                  </a:txBody>
                  <a:tcPr/>
                </a:tc>
                <a:extLst>
                  <a:ext uri="{0D108BD9-81ED-4DB2-BD59-A6C34878D82A}">
                    <a16:rowId xmlns:a16="http://schemas.microsoft.com/office/drawing/2014/main" val="10002"/>
                  </a:ext>
                </a:extLst>
              </a:tr>
              <a:tr h="704564">
                <a:tc>
                  <a:txBody>
                    <a:bodyPr/>
                    <a:lstStyle/>
                    <a:p>
                      <a:r>
                        <a:rPr lang="en-GB" sz="2400" dirty="0" err="1" smtClean="0"/>
                        <a:t>Cacahuete</a:t>
                      </a:r>
                      <a:endParaRPr lang="en-GB" sz="2400" dirty="0"/>
                    </a:p>
                  </a:txBody>
                  <a:tcPr/>
                </a:tc>
                <a:tc>
                  <a:txBody>
                    <a:bodyPr/>
                    <a:lstStyle/>
                    <a:p>
                      <a:r>
                        <a:rPr lang="en-GB" sz="2400" dirty="0" err="1" smtClean="0"/>
                        <a:t>Mandelonas</a:t>
                      </a:r>
                      <a:endParaRPr lang="en-GB" sz="2400" dirty="0"/>
                    </a:p>
                  </a:txBody>
                  <a:tcPr/>
                </a:tc>
                <a:extLst>
                  <a:ext uri="{0D108BD9-81ED-4DB2-BD59-A6C34878D82A}">
                    <a16:rowId xmlns:a16="http://schemas.microsoft.com/office/drawing/2014/main" val="10003"/>
                  </a:ext>
                </a:extLst>
              </a:tr>
              <a:tr h="704564">
                <a:tc>
                  <a:txBody>
                    <a:bodyPr/>
                    <a:lstStyle/>
                    <a:p>
                      <a:r>
                        <a:rPr lang="en-GB" sz="2400" dirty="0" smtClean="0"/>
                        <a:t>Chinese nuts</a:t>
                      </a:r>
                      <a:endParaRPr lang="en-GB" sz="2400" dirty="0"/>
                    </a:p>
                  </a:txBody>
                  <a:tcPr/>
                </a:tc>
                <a:tc>
                  <a:txBody>
                    <a:bodyPr/>
                    <a:lstStyle/>
                    <a:p>
                      <a:r>
                        <a:rPr lang="en-GB" sz="2400" dirty="0" smtClean="0"/>
                        <a:t>Monkey nuts</a:t>
                      </a:r>
                      <a:endParaRPr lang="en-GB" sz="2400" dirty="0"/>
                    </a:p>
                  </a:txBody>
                  <a:tcPr/>
                </a:tc>
                <a:extLst>
                  <a:ext uri="{0D108BD9-81ED-4DB2-BD59-A6C34878D82A}">
                    <a16:rowId xmlns:a16="http://schemas.microsoft.com/office/drawing/2014/main" val="10004"/>
                  </a:ext>
                </a:extLst>
              </a:tr>
              <a:tr h="704564">
                <a:tc>
                  <a:txBody>
                    <a:bodyPr/>
                    <a:lstStyle/>
                    <a:p>
                      <a:r>
                        <a:rPr lang="en-GB" sz="2400" dirty="0" smtClean="0"/>
                        <a:t>Earthnuts</a:t>
                      </a:r>
                      <a:endParaRPr lang="en-GB" sz="2400" dirty="0"/>
                    </a:p>
                  </a:txBody>
                  <a:tcPr/>
                </a:tc>
                <a:tc>
                  <a:txBody>
                    <a:bodyPr/>
                    <a:lstStyle/>
                    <a:p>
                      <a:endParaRPr lang="en-GB" sz="2400" dirty="0"/>
                    </a:p>
                  </a:txBody>
                  <a:tcPr/>
                </a:tc>
                <a:extLst>
                  <a:ext uri="{0D108BD9-81ED-4DB2-BD59-A6C34878D82A}">
                    <a16:rowId xmlns:a16="http://schemas.microsoft.com/office/drawing/2014/main" val="10005"/>
                  </a:ext>
                </a:extLst>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636574"/>
            <a:ext cx="1983260" cy="90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601010"/>
            <a:ext cx="177482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046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476400"/>
          </a:xfrm>
        </p:spPr>
        <p:txBody>
          <a:bodyPr/>
          <a:lstStyle/>
          <a:p>
            <a:pPr algn="ctr"/>
            <a:r>
              <a:rPr lang="en-GB" dirty="0" smtClean="0"/>
              <a:t>Tree Nuts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5608143"/>
              </p:ext>
            </p:extLst>
          </p:nvPr>
        </p:nvGraphicFramePr>
        <p:xfrm>
          <a:off x="827584" y="1844824"/>
          <a:ext cx="7776864" cy="4441695"/>
        </p:xfrm>
        <a:graphic>
          <a:graphicData uri="http://schemas.openxmlformats.org/drawingml/2006/table">
            <a:tbl>
              <a:tblPr firstRow="1" bandRow="1">
                <a:tableStyleId>{073A0DAA-6AF3-43AB-8588-CEC1D06C72B9}</a:tableStyleId>
              </a:tblPr>
              <a:tblGrid>
                <a:gridCol w="3888432">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888339">
                <a:tc>
                  <a:txBody>
                    <a:bodyPr/>
                    <a:lstStyle/>
                    <a:p>
                      <a:r>
                        <a:rPr lang="en-GB" sz="2400" dirty="0" smtClean="0"/>
                        <a:t>TREE NUTS</a:t>
                      </a:r>
                      <a:endParaRPr lang="en-GB" sz="2400" dirty="0"/>
                    </a:p>
                  </a:txBody>
                  <a:tcPr/>
                </a:tc>
                <a:tc>
                  <a:txBody>
                    <a:bodyPr/>
                    <a:lstStyle/>
                    <a:p>
                      <a:endParaRPr lang="en-GB" sz="2400"/>
                    </a:p>
                  </a:txBody>
                  <a:tcPr/>
                </a:tc>
                <a:extLst>
                  <a:ext uri="{0D108BD9-81ED-4DB2-BD59-A6C34878D82A}">
                    <a16:rowId xmlns:a16="http://schemas.microsoft.com/office/drawing/2014/main" val="10000"/>
                  </a:ext>
                </a:extLst>
              </a:tr>
              <a:tr h="888339">
                <a:tc>
                  <a:txBody>
                    <a:bodyPr/>
                    <a:lstStyle/>
                    <a:p>
                      <a:r>
                        <a:rPr lang="en-GB" sz="2400" dirty="0" smtClean="0"/>
                        <a:t>Almond</a:t>
                      </a:r>
                      <a:endParaRPr lang="en-GB" sz="2400" dirty="0"/>
                    </a:p>
                  </a:txBody>
                  <a:tcPr/>
                </a:tc>
                <a:tc>
                  <a:txBody>
                    <a:bodyPr/>
                    <a:lstStyle/>
                    <a:p>
                      <a:r>
                        <a:rPr lang="en-GB" sz="2400" dirty="0" smtClean="0"/>
                        <a:t>Macadamia</a:t>
                      </a:r>
                      <a:endParaRPr lang="en-GB" sz="2400" dirty="0"/>
                    </a:p>
                  </a:txBody>
                  <a:tcPr/>
                </a:tc>
                <a:extLst>
                  <a:ext uri="{0D108BD9-81ED-4DB2-BD59-A6C34878D82A}">
                    <a16:rowId xmlns:a16="http://schemas.microsoft.com/office/drawing/2014/main" val="10001"/>
                  </a:ext>
                </a:extLst>
              </a:tr>
              <a:tr h="888339">
                <a:tc>
                  <a:txBody>
                    <a:bodyPr/>
                    <a:lstStyle/>
                    <a:p>
                      <a:r>
                        <a:rPr lang="en-GB" sz="2400" dirty="0" smtClean="0"/>
                        <a:t>Brazil</a:t>
                      </a:r>
                      <a:endParaRPr lang="en-GB" sz="2400" dirty="0"/>
                    </a:p>
                  </a:txBody>
                  <a:tcPr/>
                </a:tc>
                <a:tc>
                  <a:txBody>
                    <a:bodyPr/>
                    <a:lstStyle/>
                    <a:p>
                      <a:r>
                        <a:rPr lang="en-GB" sz="2400" dirty="0" smtClean="0"/>
                        <a:t>Pecan </a:t>
                      </a:r>
                      <a:endParaRPr lang="en-GB" sz="2400" dirty="0"/>
                    </a:p>
                  </a:txBody>
                  <a:tcPr/>
                </a:tc>
                <a:extLst>
                  <a:ext uri="{0D108BD9-81ED-4DB2-BD59-A6C34878D82A}">
                    <a16:rowId xmlns:a16="http://schemas.microsoft.com/office/drawing/2014/main" val="10002"/>
                  </a:ext>
                </a:extLst>
              </a:tr>
              <a:tr h="888339">
                <a:tc>
                  <a:txBody>
                    <a:bodyPr/>
                    <a:lstStyle/>
                    <a:p>
                      <a:r>
                        <a:rPr lang="en-GB" sz="2400" dirty="0" smtClean="0"/>
                        <a:t>Cashew</a:t>
                      </a:r>
                      <a:endParaRPr lang="en-GB" sz="2400" dirty="0"/>
                    </a:p>
                  </a:txBody>
                  <a:tcPr/>
                </a:tc>
                <a:tc>
                  <a:txBody>
                    <a:bodyPr/>
                    <a:lstStyle/>
                    <a:p>
                      <a:r>
                        <a:rPr lang="en-GB" sz="2400" dirty="0" smtClean="0"/>
                        <a:t>Pistachio</a:t>
                      </a:r>
                      <a:endParaRPr lang="en-GB" sz="2400" dirty="0"/>
                    </a:p>
                  </a:txBody>
                  <a:tcPr/>
                </a:tc>
                <a:extLst>
                  <a:ext uri="{0D108BD9-81ED-4DB2-BD59-A6C34878D82A}">
                    <a16:rowId xmlns:a16="http://schemas.microsoft.com/office/drawing/2014/main" val="10003"/>
                  </a:ext>
                </a:extLst>
              </a:tr>
              <a:tr h="888339">
                <a:tc>
                  <a:txBody>
                    <a:bodyPr/>
                    <a:lstStyle/>
                    <a:p>
                      <a:r>
                        <a:rPr lang="en-GB" sz="2400" dirty="0" smtClean="0"/>
                        <a:t>Hazelnut</a:t>
                      </a:r>
                      <a:endParaRPr lang="en-GB" sz="2400" dirty="0"/>
                    </a:p>
                  </a:txBody>
                  <a:tcPr/>
                </a:tc>
                <a:tc>
                  <a:txBody>
                    <a:bodyPr/>
                    <a:lstStyle/>
                    <a:p>
                      <a:r>
                        <a:rPr lang="en-GB" sz="2400" dirty="0" smtClean="0"/>
                        <a:t>Walnut</a:t>
                      </a:r>
                      <a:endParaRPr lang="en-GB" sz="2400" dirty="0"/>
                    </a:p>
                  </a:txBody>
                  <a:tcPr/>
                </a:tc>
                <a:extLst>
                  <a:ext uri="{0D108BD9-81ED-4DB2-BD59-A6C34878D82A}">
                    <a16:rowId xmlns:a16="http://schemas.microsoft.com/office/drawing/2014/main" val="10004"/>
                  </a:ext>
                </a:extLst>
              </a:tr>
            </a:tbl>
          </a:graphicData>
        </a:graphic>
      </p:graphicFrame>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48680"/>
            <a:ext cx="1771999"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583084"/>
            <a:ext cx="1981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418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1F2811E2-E737-484E-8D3E-41A1ACDB170A}" type="slidenum">
              <a:rPr lang="en-US"/>
              <a:pPr>
                <a:defRPr/>
              </a:pPr>
              <a:t>12</a:t>
            </a:fld>
            <a:endParaRPr lang="en-US" dirty="0"/>
          </a:p>
        </p:txBody>
      </p:sp>
      <p:sp>
        <p:nvSpPr>
          <p:cNvPr id="7" name="Rectangle 6"/>
          <p:cNvSpPr/>
          <p:nvPr/>
        </p:nvSpPr>
        <p:spPr>
          <a:xfrm>
            <a:off x="0" y="0"/>
            <a:ext cx="1600200" cy="6858000"/>
          </a:xfrm>
          <a:prstGeom prst="rect">
            <a:avLst/>
          </a:prstGeom>
          <a:solidFill>
            <a:srgbClr val="B2303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124" name="Picture 7" descr="http://free-stock-photos.com/food/pics/milk-1.jpg"/>
          <p:cNvPicPr>
            <a:picLocks noChangeAspect="1" noChangeArrowheads="1"/>
          </p:cNvPicPr>
          <p:nvPr/>
        </p:nvPicPr>
        <p:blipFill>
          <a:blip r:embed="rId3"/>
          <a:srcRect/>
          <a:stretch>
            <a:fillRect/>
          </a:stretch>
        </p:blipFill>
        <p:spPr bwMode="auto">
          <a:xfrm>
            <a:off x="381000" y="4191000"/>
            <a:ext cx="838200" cy="1371600"/>
          </a:xfrm>
          <a:prstGeom prst="rect">
            <a:avLst/>
          </a:prstGeom>
          <a:noFill/>
          <a:ln w="9525">
            <a:noFill/>
            <a:miter lim="800000"/>
            <a:headEnd/>
            <a:tailEnd/>
          </a:ln>
        </p:spPr>
      </p:pic>
      <p:pic>
        <p:nvPicPr>
          <p:cNvPr id="5125" name="imgAsset" descr="dv1940101, Digital Vision. /Digital Vision"/>
          <p:cNvPicPr>
            <a:picLocks noChangeAspect="1" noChangeArrowheads="1"/>
          </p:cNvPicPr>
          <p:nvPr/>
        </p:nvPicPr>
        <p:blipFill>
          <a:blip r:embed="rId4"/>
          <a:srcRect/>
          <a:stretch>
            <a:fillRect/>
          </a:stretch>
        </p:blipFill>
        <p:spPr bwMode="auto">
          <a:xfrm>
            <a:off x="152400" y="2362200"/>
            <a:ext cx="1295400" cy="1752600"/>
          </a:xfrm>
          <a:prstGeom prst="rect">
            <a:avLst/>
          </a:prstGeom>
          <a:noFill/>
          <a:ln w="9525">
            <a:noFill/>
            <a:miter lim="800000"/>
            <a:headEnd/>
            <a:tailEnd/>
          </a:ln>
        </p:spPr>
      </p:pic>
      <p:pic>
        <p:nvPicPr>
          <p:cNvPr id="5126" name="Picture 3" descr="MP900177950[1]"/>
          <p:cNvPicPr>
            <a:picLocks noChangeAspect="1" noChangeArrowheads="1"/>
          </p:cNvPicPr>
          <p:nvPr/>
        </p:nvPicPr>
        <p:blipFill>
          <a:blip r:embed="rId5"/>
          <a:srcRect l="24480" t="6641"/>
          <a:stretch>
            <a:fillRect/>
          </a:stretch>
        </p:blipFill>
        <p:spPr bwMode="auto">
          <a:xfrm>
            <a:off x="228600" y="152400"/>
            <a:ext cx="1219200" cy="1004888"/>
          </a:xfrm>
          <a:prstGeom prst="rect">
            <a:avLst/>
          </a:prstGeom>
          <a:noFill/>
          <a:ln w="9525">
            <a:noFill/>
            <a:miter lim="800000"/>
            <a:headEnd/>
            <a:tailEnd/>
          </a:ln>
        </p:spPr>
      </p:pic>
      <p:pic>
        <p:nvPicPr>
          <p:cNvPr id="5127" name="Picture 4" descr="MP900387869[1]"/>
          <p:cNvPicPr>
            <a:picLocks noChangeAspect="1" noChangeArrowheads="1"/>
          </p:cNvPicPr>
          <p:nvPr/>
        </p:nvPicPr>
        <p:blipFill>
          <a:blip r:embed="rId6"/>
          <a:srcRect l="9125" t="35678" r="13504" b="22134"/>
          <a:stretch>
            <a:fillRect/>
          </a:stretch>
        </p:blipFill>
        <p:spPr bwMode="auto">
          <a:xfrm>
            <a:off x="228600" y="5638800"/>
            <a:ext cx="1143000" cy="1047750"/>
          </a:xfrm>
          <a:prstGeom prst="rect">
            <a:avLst/>
          </a:prstGeom>
          <a:noFill/>
          <a:ln w="9525">
            <a:noFill/>
            <a:miter lim="800000"/>
            <a:headEnd/>
            <a:tailEnd/>
          </a:ln>
        </p:spPr>
      </p:pic>
      <p:sp>
        <p:nvSpPr>
          <p:cNvPr id="512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5129" name="Picture 10" descr="MP900448648[1]"/>
          <p:cNvPicPr>
            <a:picLocks noChangeAspect="1" noChangeArrowheads="1"/>
          </p:cNvPicPr>
          <p:nvPr/>
        </p:nvPicPr>
        <p:blipFill>
          <a:blip r:embed="rId7"/>
          <a:srcRect t="7692" b="16881"/>
          <a:stretch>
            <a:fillRect/>
          </a:stretch>
        </p:blipFill>
        <p:spPr bwMode="auto">
          <a:xfrm>
            <a:off x="457200" y="1219200"/>
            <a:ext cx="762000" cy="1066800"/>
          </a:xfrm>
          <a:prstGeom prst="rect">
            <a:avLst/>
          </a:prstGeom>
          <a:noFill/>
          <a:ln w="9525">
            <a:noFill/>
            <a:miter lim="800000"/>
            <a:headEnd/>
            <a:tailEnd/>
          </a:ln>
        </p:spPr>
      </p:pic>
      <p:sp>
        <p:nvSpPr>
          <p:cNvPr id="5130" name="TextBox 11"/>
          <p:cNvSpPr txBox="1">
            <a:spLocks noChangeArrowheads="1"/>
          </p:cNvSpPr>
          <p:nvPr/>
        </p:nvSpPr>
        <p:spPr bwMode="auto">
          <a:xfrm>
            <a:off x="4876800" y="609600"/>
            <a:ext cx="40386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2" name="Title 1"/>
          <p:cNvSpPr>
            <a:spLocks noGrp="1"/>
          </p:cNvSpPr>
          <p:nvPr>
            <p:ph type="title"/>
          </p:nvPr>
        </p:nvSpPr>
        <p:spPr>
          <a:xfrm>
            <a:off x="1752600" y="381000"/>
            <a:ext cx="7467600" cy="685800"/>
          </a:xfrm>
        </p:spPr>
        <p:txBody>
          <a:bodyPr/>
          <a:lstStyle/>
          <a:p>
            <a:pPr algn="ctr">
              <a:defRPr/>
            </a:pPr>
            <a:r>
              <a:rPr lang="en-US" sz="3200" dirty="0" smtClean="0">
                <a:solidFill>
                  <a:schemeClr val="accent4">
                    <a:lumMod val="75000"/>
                  </a:schemeClr>
                </a:solidFill>
              </a:rPr>
              <a:t>Food Allergy Vs. Food Intolerance</a:t>
            </a:r>
            <a:endParaRPr lang="en-US" sz="3200" dirty="0">
              <a:solidFill>
                <a:schemeClr val="accent4">
                  <a:lumMod val="75000"/>
                </a:schemeClr>
              </a:solidFill>
            </a:endParaRPr>
          </a:p>
        </p:txBody>
      </p:sp>
      <p:sp>
        <p:nvSpPr>
          <p:cNvPr id="8" name="Text Placeholder 7"/>
          <p:cNvSpPr>
            <a:spLocks noGrp="1"/>
          </p:cNvSpPr>
          <p:nvPr>
            <p:ph type="body" idx="1"/>
          </p:nvPr>
        </p:nvSpPr>
        <p:spPr>
          <a:xfrm>
            <a:off x="1600200" y="1143000"/>
            <a:ext cx="7543800" cy="6019800"/>
          </a:xfrm>
        </p:spPr>
        <p:txBody>
          <a:bodyPr/>
          <a:lstStyle/>
          <a:p>
            <a:pPr>
              <a:defRPr/>
            </a:pPr>
            <a:r>
              <a:rPr lang="en-US" sz="2800" b="1" u="sng" dirty="0" smtClean="0">
                <a:solidFill>
                  <a:schemeClr val="accent1">
                    <a:lumMod val="50000"/>
                  </a:schemeClr>
                </a:solidFill>
              </a:rPr>
              <a:t>Food </a:t>
            </a:r>
            <a:r>
              <a:rPr lang="en-US" sz="2800" b="1" u="sng" dirty="0">
                <a:solidFill>
                  <a:schemeClr val="accent1">
                    <a:lumMod val="50000"/>
                  </a:schemeClr>
                </a:solidFill>
              </a:rPr>
              <a:t>allergy </a:t>
            </a:r>
            <a:r>
              <a:rPr lang="en-US" sz="2800" dirty="0">
                <a:solidFill>
                  <a:schemeClr val="tx1"/>
                </a:solidFill>
              </a:rPr>
              <a:t>is a potentially serious immune </a:t>
            </a:r>
            <a:r>
              <a:rPr lang="en-US" sz="2800" dirty="0" smtClean="0">
                <a:solidFill>
                  <a:schemeClr val="tx1"/>
                </a:solidFill>
              </a:rPr>
              <a:t>response to eating certain foods.</a:t>
            </a:r>
          </a:p>
          <a:p>
            <a:pPr>
              <a:defRPr/>
            </a:pPr>
            <a:r>
              <a:rPr lang="en-US" sz="2800" b="1" u="sng" dirty="0" smtClean="0">
                <a:solidFill>
                  <a:schemeClr val="accent1">
                    <a:lumMod val="50000"/>
                  </a:schemeClr>
                </a:solidFill>
              </a:rPr>
              <a:t>Food Intolerance </a:t>
            </a:r>
            <a:r>
              <a:rPr lang="en-US" sz="2800" b="1" dirty="0" smtClean="0">
                <a:solidFill>
                  <a:schemeClr val="tx1"/>
                </a:solidFill>
              </a:rPr>
              <a:t> </a:t>
            </a:r>
            <a:r>
              <a:rPr lang="en-US" sz="2800" dirty="0" smtClean="0">
                <a:solidFill>
                  <a:schemeClr val="tx1"/>
                </a:solidFill>
              </a:rPr>
              <a:t>is an </a:t>
            </a:r>
            <a:r>
              <a:rPr lang="en-US" sz="2800" dirty="0">
                <a:solidFill>
                  <a:schemeClr val="tx1"/>
                </a:solidFill>
              </a:rPr>
              <a:t>adverse reaction to food that does not involve the immune system and is not life-threatening. </a:t>
            </a:r>
            <a:endParaRPr lang="en-US" sz="2800" dirty="0" smtClean="0">
              <a:solidFill>
                <a:schemeClr val="tx1"/>
              </a:solidFill>
            </a:endParaRPr>
          </a:p>
          <a:p>
            <a:pPr>
              <a:defRPr/>
            </a:pPr>
            <a:endParaRPr lang="en-US" sz="2800" dirty="0" smtClean="0">
              <a:solidFill>
                <a:schemeClr val="tx1"/>
              </a:solidFill>
            </a:endParaRPr>
          </a:p>
          <a:p>
            <a:pPr>
              <a:defRPr/>
            </a:pPr>
            <a:endParaRPr lang="en-US" sz="2800" dirty="0">
              <a:solidFill>
                <a:schemeClr val="tx1"/>
              </a:solidFill>
            </a:endParaRPr>
          </a:p>
          <a:p>
            <a:pPr>
              <a:defRPr/>
            </a:pPr>
            <a:endParaRPr lang="en-US" sz="2800" dirty="0" smtClean="0">
              <a:solidFill>
                <a:schemeClr val="tx1"/>
              </a:solidFill>
            </a:endParaRPr>
          </a:p>
          <a:p>
            <a:pPr>
              <a:defRPr/>
            </a:pPr>
            <a:r>
              <a:rPr lang="en-US" sz="2800" b="1" u="sng" dirty="0" smtClean="0">
                <a:solidFill>
                  <a:schemeClr val="tx1"/>
                </a:solidFill>
              </a:rPr>
              <a:t>Symptoms of food intolerance</a:t>
            </a:r>
          </a:p>
          <a:p>
            <a:pPr>
              <a:defRPr/>
            </a:pPr>
            <a:r>
              <a:rPr lang="en-US" sz="2800" b="1" dirty="0" smtClean="0">
                <a:solidFill>
                  <a:schemeClr val="tx1"/>
                </a:solidFill>
              </a:rPr>
              <a:t>Might </a:t>
            </a:r>
            <a:r>
              <a:rPr lang="en-US" sz="2800" b="1" dirty="0">
                <a:solidFill>
                  <a:schemeClr val="tx1"/>
                </a:solidFill>
              </a:rPr>
              <a:t>include abdominal cramps, bloating and </a:t>
            </a:r>
            <a:r>
              <a:rPr lang="en-US" sz="2800" b="1" dirty="0" smtClean="0">
                <a:solidFill>
                  <a:schemeClr val="tx1"/>
                </a:solidFill>
              </a:rPr>
              <a:t>diarrhea </a:t>
            </a:r>
            <a:endParaRPr lang="en-US" sz="2800" b="1" dirty="0">
              <a:solidFill>
                <a:schemeClr val="tx1"/>
              </a:solidFill>
            </a:endParaRPr>
          </a:p>
          <a:p>
            <a:pPr>
              <a:defRPr/>
            </a:pPr>
            <a:endParaRPr lang="en-US" sz="2400" dirty="0"/>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pPr>
              <a:defRPr/>
            </a:pPr>
            <a:fld id="{51E0DCBC-E947-47C2-A257-7FDFAD8C6756}" type="slidenum">
              <a:rPr lang="en-US"/>
              <a:pPr>
                <a:defRPr/>
              </a:pPr>
              <a:t>13</a:t>
            </a:fld>
            <a:endParaRPr lang="en-US" dirty="0"/>
          </a:p>
        </p:txBody>
      </p:sp>
      <p:sp>
        <p:nvSpPr>
          <p:cNvPr id="7" name="Rectangle 6"/>
          <p:cNvSpPr/>
          <p:nvPr/>
        </p:nvSpPr>
        <p:spPr>
          <a:xfrm>
            <a:off x="0" y="0"/>
            <a:ext cx="1600200" cy="6858000"/>
          </a:xfrm>
          <a:prstGeom prst="rect">
            <a:avLst/>
          </a:prstGeom>
          <a:solidFill>
            <a:srgbClr val="B2303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148" name="Picture 7" descr="http://free-stock-photos.com/food/pics/milk-1.jpg"/>
          <p:cNvPicPr>
            <a:picLocks noChangeAspect="1" noChangeArrowheads="1"/>
          </p:cNvPicPr>
          <p:nvPr/>
        </p:nvPicPr>
        <p:blipFill>
          <a:blip r:embed="rId3"/>
          <a:srcRect/>
          <a:stretch>
            <a:fillRect/>
          </a:stretch>
        </p:blipFill>
        <p:spPr bwMode="auto">
          <a:xfrm>
            <a:off x="381000" y="4191000"/>
            <a:ext cx="838200" cy="1371600"/>
          </a:xfrm>
          <a:prstGeom prst="rect">
            <a:avLst/>
          </a:prstGeom>
          <a:noFill/>
          <a:ln w="9525">
            <a:noFill/>
            <a:miter lim="800000"/>
            <a:headEnd/>
            <a:tailEnd/>
          </a:ln>
        </p:spPr>
      </p:pic>
      <p:pic>
        <p:nvPicPr>
          <p:cNvPr id="6149" name="imgAsset" descr="dv1940101, Digital Vision. /Digital Vision"/>
          <p:cNvPicPr>
            <a:picLocks noChangeAspect="1" noChangeArrowheads="1"/>
          </p:cNvPicPr>
          <p:nvPr/>
        </p:nvPicPr>
        <p:blipFill>
          <a:blip r:embed="rId4"/>
          <a:srcRect/>
          <a:stretch>
            <a:fillRect/>
          </a:stretch>
        </p:blipFill>
        <p:spPr bwMode="auto">
          <a:xfrm>
            <a:off x="152400" y="2362200"/>
            <a:ext cx="1295400" cy="1752600"/>
          </a:xfrm>
          <a:prstGeom prst="rect">
            <a:avLst/>
          </a:prstGeom>
          <a:noFill/>
          <a:ln w="9525">
            <a:noFill/>
            <a:miter lim="800000"/>
            <a:headEnd/>
            <a:tailEnd/>
          </a:ln>
        </p:spPr>
      </p:pic>
      <p:pic>
        <p:nvPicPr>
          <p:cNvPr id="6150" name="Picture 3" descr="MP900177950[1]"/>
          <p:cNvPicPr>
            <a:picLocks noChangeAspect="1" noChangeArrowheads="1"/>
          </p:cNvPicPr>
          <p:nvPr/>
        </p:nvPicPr>
        <p:blipFill>
          <a:blip r:embed="rId5"/>
          <a:srcRect l="24480" t="6641"/>
          <a:stretch>
            <a:fillRect/>
          </a:stretch>
        </p:blipFill>
        <p:spPr bwMode="auto">
          <a:xfrm>
            <a:off x="228600" y="152400"/>
            <a:ext cx="1219200" cy="1004888"/>
          </a:xfrm>
          <a:prstGeom prst="rect">
            <a:avLst/>
          </a:prstGeom>
          <a:noFill/>
          <a:ln w="9525">
            <a:noFill/>
            <a:miter lim="800000"/>
            <a:headEnd/>
            <a:tailEnd/>
          </a:ln>
        </p:spPr>
      </p:pic>
      <p:pic>
        <p:nvPicPr>
          <p:cNvPr id="6151" name="Picture 4" descr="MP900387869[1]"/>
          <p:cNvPicPr>
            <a:picLocks noChangeAspect="1" noChangeArrowheads="1"/>
          </p:cNvPicPr>
          <p:nvPr/>
        </p:nvPicPr>
        <p:blipFill>
          <a:blip r:embed="rId6"/>
          <a:srcRect l="9125" t="35678" r="13504" b="22134"/>
          <a:stretch>
            <a:fillRect/>
          </a:stretch>
        </p:blipFill>
        <p:spPr bwMode="auto">
          <a:xfrm>
            <a:off x="228600" y="5638800"/>
            <a:ext cx="1143000" cy="1047750"/>
          </a:xfrm>
          <a:prstGeom prst="rect">
            <a:avLst/>
          </a:prstGeom>
          <a:noFill/>
          <a:ln w="9525">
            <a:noFill/>
            <a:miter lim="800000"/>
            <a:headEnd/>
            <a:tailEnd/>
          </a:ln>
        </p:spPr>
      </p:pic>
      <p:sp>
        <p:nvSpPr>
          <p:cNvPr id="615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6153" name="Picture 10" descr="MP900448648[1]"/>
          <p:cNvPicPr>
            <a:picLocks noChangeAspect="1" noChangeArrowheads="1"/>
          </p:cNvPicPr>
          <p:nvPr/>
        </p:nvPicPr>
        <p:blipFill>
          <a:blip r:embed="rId7"/>
          <a:srcRect t="7692" b="16881"/>
          <a:stretch>
            <a:fillRect/>
          </a:stretch>
        </p:blipFill>
        <p:spPr bwMode="auto">
          <a:xfrm>
            <a:off x="457200" y="1219200"/>
            <a:ext cx="762000" cy="1066800"/>
          </a:xfrm>
          <a:prstGeom prst="rect">
            <a:avLst/>
          </a:prstGeom>
          <a:noFill/>
          <a:ln w="9525">
            <a:noFill/>
            <a:miter lim="800000"/>
            <a:headEnd/>
            <a:tailEnd/>
          </a:ln>
        </p:spPr>
      </p:pic>
      <p:sp>
        <p:nvSpPr>
          <p:cNvPr id="7177" name="TextBox 11"/>
          <p:cNvSpPr txBox="1">
            <a:spLocks noChangeArrowheads="1"/>
          </p:cNvSpPr>
          <p:nvPr/>
        </p:nvSpPr>
        <p:spPr bwMode="auto">
          <a:xfrm>
            <a:off x="5029200" y="228600"/>
            <a:ext cx="4267200" cy="110807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110000"/>
              </a:lnSpc>
              <a:defRPr/>
            </a:pPr>
            <a:r>
              <a:rPr lang="en-US" sz="2000" b="1" dirty="0" smtClean="0">
                <a:solidFill>
                  <a:schemeClr val="accent1">
                    <a:lumMod val="50000"/>
                  </a:schemeClr>
                </a:solidFill>
                <a:latin typeface="+mn-lt"/>
              </a:rPr>
              <a:t>One or more symptoms:</a:t>
            </a:r>
          </a:p>
          <a:p>
            <a:pPr>
              <a:lnSpc>
                <a:spcPct val="110000"/>
              </a:lnSpc>
              <a:defRPr/>
            </a:pPr>
            <a:r>
              <a:rPr lang="en-US" sz="2000" b="1" dirty="0" smtClean="0">
                <a:solidFill>
                  <a:schemeClr val="accent1">
                    <a:lumMod val="50000"/>
                  </a:schemeClr>
                </a:solidFill>
                <a:latin typeface="+mn-lt"/>
              </a:rPr>
              <a:t>Can occur  within minutes up to hours</a:t>
            </a:r>
          </a:p>
          <a:p>
            <a:pPr>
              <a:lnSpc>
                <a:spcPct val="110000"/>
              </a:lnSpc>
              <a:defRPr/>
            </a:pPr>
            <a:r>
              <a:rPr lang="en-US" sz="2000" b="1" dirty="0" smtClean="0">
                <a:solidFill>
                  <a:schemeClr val="accent1">
                    <a:lumMod val="50000"/>
                  </a:schemeClr>
                </a:solidFill>
                <a:latin typeface="+mn-lt"/>
              </a:rPr>
              <a:t>Can be mild to life-threatening</a:t>
            </a:r>
          </a:p>
        </p:txBody>
      </p:sp>
      <p:grpSp>
        <p:nvGrpSpPr>
          <p:cNvPr id="2" name="Group 17"/>
          <p:cNvGrpSpPr>
            <a:grpSpLocks/>
          </p:cNvGrpSpPr>
          <p:nvPr/>
        </p:nvGrpSpPr>
        <p:grpSpPr bwMode="auto">
          <a:xfrm>
            <a:off x="1676400" y="1392238"/>
            <a:ext cx="7086600" cy="5389562"/>
            <a:chOff x="-68" y="888"/>
            <a:chExt cx="6278" cy="3192"/>
          </a:xfrm>
        </p:grpSpPr>
        <p:pic>
          <p:nvPicPr>
            <p:cNvPr id="6157" name="Picture 4"/>
            <p:cNvPicPr>
              <a:picLocks noChangeAspect="1" noChangeArrowheads="1"/>
            </p:cNvPicPr>
            <p:nvPr/>
          </p:nvPicPr>
          <p:blipFill>
            <a:blip r:embed="rId8"/>
            <a:srcRect r="2136" b="201"/>
            <a:stretch>
              <a:fillRect/>
            </a:stretch>
          </p:blipFill>
          <p:spPr bwMode="auto">
            <a:xfrm>
              <a:off x="2091" y="1098"/>
              <a:ext cx="2061" cy="2982"/>
            </a:xfrm>
            <a:prstGeom prst="rect">
              <a:avLst/>
            </a:prstGeom>
            <a:solidFill>
              <a:srgbClr val="FFFFFF"/>
            </a:solidFill>
            <a:ln w="6350">
              <a:noFill/>
              <a:miter lim="800000"/>
              <a:headEnd/>
              <a:tailEnd/>
            </a:ln>
          </p:spPr>
        </p:pic>
        <p:sp>
          <p:nvSpPr>
            <p:cNvPr id="6158" name="Line 6"/>
            <p:cNvSpPr>
              <a:spLocks noChangeShapeType="1"/>
            </p:cNvSpPr>
            <p:nvPr/>
          </p:nvSpPr>
          <p:spPr bwMode="auto">
            <a:xfrm>
              <a:off x="1848" y="1680"/>
              <a:ext cx="1248" cy="96"/>
            </a:xfrm>
            <a:prstGeom prst="line">
              <a:avLst/>
            </a:prstGeom>
            <a:noFill/>
            <a:ln w="9525">
              <a:solidFill>
                <a:schemeClr val="tx1"/>
              </a:solidFill>
              <a:round/>
              <a:headEnd/>
              <a:tailEnd type="triangle" w="med" len="med"/>
            </a:ln>
          </p:spPr>
          <p:txBody>
            <a:bodyPr/>
            <a:lstStyle/>
            <a:p>
              <a:endParaRPr lang="en-GB"/>
            </a:p>
          </p:txBody>
        </p:sp>
        <p:sp>
          <p:nvSpPr>
            <p:cNvPr id="6159" name="Line 7"/>
            <p:cNvSpPr>
              <a:spLocks noChangeShapeType="1"/>
            </p:cNvSpPr>
            <p:nvPr/>
          </p:nvSpPr>
          <p:spPr bwMode="auto">
            <a:xfrm>
              <a:off x="1848" y="1680"/>
              <a:ext cx="1248" cy="624"/>
            </a:xfrm>
            <a:prstGeom prst="line">
              <a:avLst/>
            </a:prstGeom>
            <a:noFill/>
            <a:ln w="9525">
              <a:solidFill>
                <a:schemeClr val="tx1"/>
              </a:solidFill>
              <a:round/>
              <a:headEnd/>
              <a:tailEnd type="triangle" w="med" len="med"/>
            </a:ln>
          </p:spPr>
          <p:txBody>
            <a:bodyPr/>
            <a:lstStyle/>
            <a:p>
              <a:endParaRPr lang="en-GB"/>
            </a:p>
          </p:txBody>
        </p:sp>
        <p:sp>
          <p:nvSpPr>
            <p:cNvPr id="6160" name="Line 8"/>
            <p:cNvSpPr>
              <a:spLocks noChangeShapeType="1"/>
            </p:cNvSpPr>
            <p:nvPr/>
          </p:nvSpPr>
          <p:spPr bwMode="auto">
            <a:xfrm>
              <a:off x="1704" y="3024"/>
              <a:ext cx="1344" cy="192"/>
            </a:xfrm>
            <a:prstGeom prst="line">
              <a:avLst/>
            </a:prstGeom>
            <a:noFill/>
            <a:ln w="9525">
              <a:solidFill>
                <a:schemeClr val="tx1"/>
              </a:solidFill>
              <a:round/>
              <a:headEnd/>
              <a:tailEnd type="triangle" w="med" len="med"/>
            </a:ln>
          </p:spPr>
          <p:txBody>
            <a:bodyPr/>
            <a:lstStyle/>
            <a:p>
              <a:endParaRPr lang="en-GB"/>
            </a:p>
          </p:txBody>
        </p:sp>
        <p:sp>
          <p:nvSpPr>
            <p:cNvPr id="6161" name="Line 9"/>
            <p:cNvSpPr>
              <a:spLocks noChangeShapeType="1"/>
            </p:cNvSpPr>
            <p:nvPr/>
          </p:nvSpPr>
          <p:spPr bwMode="auto">
            <a:xfrm flipH="1" flipV="1">
              <a:off x="2952" y="1440"/>
              <a:ext cx="1488" cy="96"/>
            </a:xfrm>
            <a:prstGeom prst="line">
              <a:avLst/>
            </a:prstGeom>
            <a:noFill/>
            <a:ln w="9525">
              <a:solidFill>
                <a:schemeClr val="tx1"/>
              </a:solidFill>
              <a:round/>
              <a:headEnd/>
              <a:tailEnd type="triangle" w="med" len="med"/>
            </a:ln>
          </p:spPr>
          <p:txBody>
            <a:bodyPr/>
            <a:lstStyle/>
            <a:p>
              <a:endParaRPr lang="en-GB"/>
            </a:p>
          </p:txBody>
        </p:sp>
        <p:sp>
          <p:nvSpPr>
            <p:cNvPr id="6162" name="Line 10"/>
            <p:cNvSpPr>
              <a:spLocks noChangeShapeType="1"/>
            </p:cNvSpPr>
            <p:nvPr/>
          </p:nvSpPr>
          <p:spPr bwMode="auto">
            <a:xfrm flipH="1">
              <a:off x="3576" y="1632"/>
              <a:ext cx="864" cy="432"/>
            </a:xfrm>
            <a:prstGeom prst="line">
              <a:avLst/>
            </a:prstGeom>
            <a:noFill/>
            <a:ln w="9525">
              <a:solidFill>
                <a:schemeClr val="tx1"/>
              </a:solidFill>
              <a:round/>
              <a:headEnd/>
              <a:tailEnd type="triangle" w="med" len="med"/>
            </a:ln>
          </p:spPr>
          <p:txBody>
            <a:bodyPr/>
            <a:lstStyle/>
            <a:p>
              <a:endParaRPr lang="en-GB"/>
            </a:p>
          </p:txBody>
        </p:sp>
        <p:sp>
          <p:nvSpPr>
            <p:cNvPr id="6163" name="Line 11"/>
            <p:cNvSpPr>
              <a:spLocks noChangeShapeType="1"/>
            </p:cNvSpPr>
            <p:nvPr/>
          </p:nvSpPr>
          <p:spPr bwMode="auto">
            <a:xfrm flipH="1">
              <a:off x="4008" y="1968"/>
              <a:ext cx="384" cy="624"/>
            </a:xfrm>
            <a:prstGeom prst="line">
              <a:avLst/>
            </a:prstGeom>
            <a:noFill/>
            <a:ln w="9525">
              <a:solidFill>
                <a:schemeClr val="tx1"/>
              </a:solidFill>
              <a:round/>
              <a:headEnd/>
              <a:tailEnd type="triangle" w="med" len="med"/>
            </a:ln>
          </p:spPr>
          <p:txBody>
            <a:bodyPr/>
            <a:lstStyle/>
            <a:p>
              <a:endParaRPr lang="en-GB"/>
            </a:p>
          </p:txBody>
        </p:sp>
        <p:sp>
          <p:nvSpPr>
            <p:cNvPr id="20" name="Text Box 5"/>
            <p:cNvSpPr txBox="1">
              <a:spLocks noChangeArrowheads="1"/>
            </p:cNvSpPr>
            <p:nvPr/>
          </p:nvSpPr>
          <p:spPr bwMode="auto">
            <a:xfrm>
              <a:off x="270" y="888"/>
              <a:ext cx="1568" cy="1838"/>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
                </a:spcBef>
                <a:defRPr/>
              </a:pPr>
              <a:r>
                <a:rPr lang="en-US" b="1" dirty="0" smtClean="0"/>
                <a:t>Trouble swallowing</a:t>
              </a:r>
            </a:p>
            <a:p>
              <a:pPr algn="r">
                <a:spcBef>
                  <a:spcPct val="5000"/>
                </a:spcBef>
                <a:defRPr/>
              </a:pPr>
              <a:r>
                <a:rPr lang="en-US" b="1" dirty="0" smtClean="0">
                  <a:solidFill>
                    <a:schemeClr val="tx2">
                      <a:lumMod val="60000"/>
                      <a:lumOff val="40000"/>
                    </a:schemeClr>
                  </a:solidFill>
                </a:rPr>
                <a:t>Shortness of breath</a:t>
              </a:r>
            </a:p>
            <a:p>
              <a:pPr algn="r">
                <a:spcBef>
                  <a:spcPct val="5000"/>
                </a:spcBef>
                <a:defRPr/>
              </a:pPr>
              <a:r>
                <a:rPr lang="en-US" b="1" dirty="0" smtClean="0"/>
                <a:t>Repetitive coughing</a:t>
              </a:r>
            </a:p>
            <a:p>
              <a:pPr algn="r">
                <a:spcBef>
                  <a:spcPct val="5000"/>
                </a:spcBef>
                <a:defRPr/>
              </a:pPr>
              <a:r>
                <a:rPr lang="en-US" b="1" dirty="0" smtClean="0">
                  <a:solidFill>
                    <a:schemeClr val="tx2">
                      <a:lumMod val="60000"/>
                      <a:lumOff val="40000"/>
                    </a:schemeClr>
                  </a:solidFill>
                </a:rPr>
                <a:t>Voice change</a:t>
              </a:r>
            </a:p>
          </p:txBody>
        </p:sp>
        <p:sp>
          <p:nvSpPr>
            <p:cNvPr id="21" name="Text Box 12"/>
            <p:cNvSpPr txBox="1">
              <a:spLocks noChangeArrowheads="1"/>
            </p:cNvSpPr>
            <p:nvPr/>
          </p:nvSpPr>
          <p:spPr bwMode="auto">
            <a:xfrm>
              <a:off x="-68" y="2861"/>
              <a:ext cx="1674" cy="1174"/>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
                </a:spcBef>
                <a:defRPr/>
              </a:pPr>
              <a:r>
                <a:rPr lang="en-US" b="1" dirty="0" smtClean="0"/>
                <a:t>Nausea &amp; vomiting</a:t>
              </a:r>
            </a:p>
            <a:p>
              <a:pPr algn="r">
                <a:spcBef>
                  <a:spcPct val="5000"/>
                </a:spcBef>
                <a:defRPr/>
              </a:pPr>
              <a:r>
                <a:rPr lang="en-US" b="1" dirty="0" smtClean="0">
                  <a:solidFill>
                    <a:schemeClr val="tx2">
                      <a:lumMod val="60000"/>
                      <a:lumOff val="40000"/>
                    </a:schemeClr>
                  </a:solidFill>
                </a:rPr>
                <a:t>Diarrhea</a:t>
              </a:r>
            </a:p>
            <a:p>
              <a:pPr algn="r">
                <a:spcBef>
                  <a:spcPct val="5000"/>
                </a:spcBef>
                <a:defRPr/>
              </a:pPr>
              <a:r>
                <a:rPr lang="en-US" b="1" dirty="0" smtClean="0"/>
                <a:t>Abdominal cramping</a:t>
              </a:r>
            </a:p>
          </p:txBody>
        </p:sp>
        <p:sp>
          <p:nvSpPr>
            <p:cNvPr id="22" name="Text Box 13"/>
            <p:cNvSpPr txBox="1">
              <a:spLocks noChangeArrowheads="1"/>
            </p:cNvSpPr>
            <p:nvPr/>
          </p:nvSpPr>
          <p:spPr bwMode="auto">
            <a:xfrm>
              <a:off x="4392" y="2976"/>
              <a:ext cx="1818" cy="941"/>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
                </a:spcBef>
                <a:defRPr/>
              </a:pPr>
              <a:r>
                <a:rPr lang="en-US" b="1" dirty="0" smtClean="0"/>
                <a:t>Drop in blood pressure</a:t>
              </a:r>
            </a:p>
            <a:p>
              <a:pPr algn="r">
                <a:spcBef>
                  <a:spcPct val="5000"/>
                </a:spcBef>
                <a:defRPr/>
              </a:pPr>
              <a:r>
                <a:rPr lang="en-US" b="1" dirty="0" smtClean="0">
                  <a:solidFill>
                    <a:schemeClr val="tx2">
                      <a:lumMod val="60000"/>
                      <a:lumOff val="40000"/>
                    </a:schemeClr>
                  </a:solidFill>
                </a:rPr>
                <a:t>Loss of consciousness</a:t>
              </a:r>
            </a:p>
          </p:txBody>
        </p:sp>
        <p:sp>
          <p:nvSpPr>
            <p:cNvPr id="23" name="Text Box 14"/>
            <p:cNvSpPr txBox="1">
              <a:spLocks noChangeArrowheads="1"/>
            </p:cNvSpPr>
            <p:nvPr/>
          </p:nvSpPr>
          <p:spPr bwMode="auto">
            <a:xfrm>
              <a:off x="4182" y="1011"/>
              <a:ext cx="1488" cy="1181"/>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
                </a:spcBef>
                <a:defRPr/>
              </a:pPr>
              <a:r>
                <a:rPr lang="en-US" b="1" dirty="0" smtClean="0"/>
                <a:t>Swelling</a:t>
              </a:r>
            </a:p>
            <a:p>
              <a:pPr algn="r">
                <a:spcBef>
                  <a:spcPct val="5000"/>
                </a:spcBef>
                <a:defRPr/>
              </a:pPr>
              <a:r>
                <a:rPr lang="en-US" b="1" dirty="0" smtClean="0">
                  <a:solidFill>
                    <a:schemeClr val="tx2">
                      <a:lumMod val="60000"/>
                      <a:lumOff val="40000"/>
                    </a:schemeClr>
                  </a:solidFill>
                </a:rPr>
                <a:t>Hives</a:t>
              </a:r>
            </a:p>
            <a:p>
              <a:pPr algn="r">
                <a:spcBef>
                  <a:spcPct val="5000"/>
                </a:spcBef>
                <a:defRPr/>
              </a:pPr>
              <a:r>
                <a:rPr lang="en-US" b="1" dirty="0" smtClean="0"/>
                <a:t>Eczema</a:t>
              </a:r>
            </a:p>
            <a:p>
              <a:pPr algn="r">
                <a:spcBef>
                  <a:spcPct val="5000"/>
                </a:spcBef>
                <a:defRPr/>
              </a:pPr>
              <a:r>
                <a:rPr lang="en-US" b="1" dirty="0" smtClean="0">
                  <a:solidFill>
                    <a:schemeClr val="tx2">
                      <a:lumMod val="60000"/>
                      <a:lumOff val="40000"/>
                    </a:schemeClr>
                  </a:solidFill>
                </a:rPr>
                <a:t>Itchy red rash</a:t>
              </a:r>
            </a:p>
          </p:txBody>
        </p:sp>
        <p:sp>
          <p:nvSpPr>
            <p:cNvPr id="6168" name="Line 15"/>
            <p:cNvSpPr>
              <a:spLocks noChangeShapeType="1"/>
            </p:cNvSpPr>
            <p:nvPr/>
          </p:nvSpPr>
          <p:spPr bwMode="auto">
            <a:xfrm flipH="1" flipV="1">
              <a:off x="3336" y="2352"/>
              <a:ext cx="1056" cy="720"/>
            </a:xfrm>
            <a:prstGeom prst="line">
              <a:avLst/>
            </a:prstGeom>
            <a:noFill/>
            <a:ln w="9525">
              <a:solidFill>
                <a:schemeClr val="tx1"/>
              </a:solidFill>
              <a:round/>
              <a:headEnd/>
              <a:tailEnd type="triangle" w="med" len="med"/>
            </a:ln>
          </p:spPr>
          <p:txBody>
            <a:bodyPr/>
            <a:lstStyle/>
            <a:p>
              <a:endParaRPr lang="en-GB"/>
            </a:p>
          </p:txBody>
        </p:sp>
      </p:grpSp>
      <p:sp>
        <p:nvSpPr>
          <p:cNvPr id="6156" name="Rectangle 2"/>
          <p:cNvSpPr>
            <a:spLocks noChangeArrowheads="1"/>
          </p:cNvSpPr>
          <p:nvPr/>
        </p:nvSpPr>
        <p:spPr bwMode="auto">
          <a:xfrm>
            <a:off x="1933575" y="425450"/>
            <a:ext cx="2867025" cy="641350"/>
          </a:xfrm>
          <a:prstGeom prst="rect">
            <a:avLst/>
          </a:prstGeom>
          <a:noFill/>
          <a:ln w="9525">
            <a:noFill/>
            <a:miter lim="800000"/>
            <a:headEnd/>
            <a:tailEnd/>
          </a:ln>
        </p:spPr>
        <p:txBody>
          <a:bodyPr>
            <a:spAutoFit/>
          </a:bodyPr>
          <a:lstStyle/>
          <a:p>
            <a:r>
              <a:rPr lang="en-US" sz="3600" b="1">
                <a:solidFill>
                  <a:srgbClr val="604A7B"/>
                </a:solidFill>
                <a:latin typeface="Calibri" pitchFamily="34" charset="0"/>
              </a:rPr>
              <a:t>SYMPTOMS</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fW precursive bold" panose="00000500000000000000" pitchFamily="2" charset="0"/>
              </a:rPr>
              <a:t>Peanuts(</a:t>
            </a:r>
            <a:r>
              <a:rPr lang="en-GB" dirty="0" err="1" smtClean="0">
                <a:latin typeface="HfW precursive bold" panose="00000500000000000000" pitchFamily="2" charset="0"/>
              </a:rPr>
              <a:t>mungfali</a:t>
            </a:r>
            <a:r>
              <a:rPr lang="en-GB" dirty="0" smtClean="0">
                <a:latin typeface="HfW precursive bold" panose="00000500000000000000" pitchFamily="2" charset="0"/>
              </a:rPr>
              <a:t>)</a:t>
            </a:r>
            <a:r>
              <a:rPr lang="en-GB" dirty="0" err="1">
                <a:latin typeface="HfW precursive bold" panose="00000500000000000000" pitchFamily="2" charset="0"/>
              </a:rPr>
              <a:t>j</a:t>
            </a:r>
            <a:r>
              <a:rPr lang="en-GB" dirty="0" err="1" smtClean="0">
                <a:latin typeface="HfW precursive bold" panose="00000500000000000000" pitchFamily="2" charset="0"/>
              </a:rPr>
              <a:t>agoo</a:t>
            </a:r>
            <a:endParaRPr lang="en-GB" dirty="0">
              <a:latin typeface="HfW precursive bold" panose="00000500000000000000" pitchFamily="2" charset="0"/>
            </a:endParaRPr>
          </a:p>
        </p:txBody>
      </p:sp>
      <p:sp>
        <p:nvSpPr>
          <p:cNvPr id="30722" name="AutoShape 2" descr="Image result for peanu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24" name="AutoShape 4" descr="Image result for peanu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26" name="AutoShape 6" descr="Image result for peanu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28" name="Picture 8" descr="Image result for peanut"/>
          <p:cNvPicPr>
            <a:picLocks noChangeAspect="1" noChangeArrowheads="1"/>
          </p:cNvPicPr>
          <p:nvPr/>
        </p:nvPicPr>
        <p:blipFill>
          <a:blip r:embed="rId2"/>
          <a:srcRect/>
          <a:stretch>
            <a:fillRect/>
          </a:stretch>
        </p:blipFill>
        <p:spPr bwMode="auto">
          <a:xfrm>
            <a:off x="6500826" y="3643314"/>
            <a:ext cx="2928958" cy="3786190"/>
          </a:xfrm>
          <a:prstGeom prst="rect">
            <a:avLst/>
          </a:prstGeom>
          <a:noFill/>
        </p:spPr>
      </p:pic>
      <p:pic>
        <p:nvPicPr>
          <p:cNvPr id="30732" name="Picture 12" descr="Image result for peanut"/>
          <p:cNvPicPr>
            <a:picLocks noChangeAspect="1" noChangeArrowheads="1"/>
          </p:cNvPicPr>
          <p:nvPr/>
        </p:nvPicPr>
        <p:blipFill>
          <a:blip r:embed="rId3"/>
          <a:srcRect/>
          <a:stretch>
            <a:fillRect/>
          </a:stretch>
        </p:blipFill>
        <p:spPr bwMode="auto">
          <a:xfrm>
            <a:off x="0" y="1196752"/>
            <a:ext cx="3400400" cy="2875190"/>
          </a:xfrm>
          <a:prstGeom prst="rect">
            <a:avLst/>
          </a:prstGeom>
          <a:noFill/>
        </p:spPr>
      </p:pic>
      <p:pic>
        <p:nvPicPr>
          <p:cNvPr id="30734" name="Picture 14" descr="Image result for peanut"/>
          <p:cNvPicPr>
            <a:picLocks noChangeAspect="1" noChangeArrowheads="1"/>
          </p:cNvPicPr>
          <p:nvPr/>
        </p:nvPicPr>
        <p:blipFill>
          <a:blip r:embed="rId4"/>
          <a:srcRect/>
          <a:stretch>
            <a:fillRect/>
          </a:stretch>
        </p:blipFill>
        <p:spPr bwMode="auto">
          <a:xfrm>
            <a:off x="6286512" y="1285860"/>
            <a:ext cx="2643156" cy="2428892"/>
          </a:xfrm>
          <a:prstGeom prst="rect">
            <a:avLst/>
          </a:prstGeom>
          <a:noFill/>
        </p:spPr>
      </p:pic>
      <p:pic>
        <p:nvPicPr>
          <p:cNvPr id="30736" name="Picture 16" descr="Image result for peanut in indian food"/>
          <p:cNvPicPr>
            <a:picLocks noChangeAspect="1" noChangeArrowheads="1"/>
          </p:cNvPicPr>
          <p:nvPr/>
        </p:nvPicPr>
        <p:blipFill>
          <a:blip r:embed="rId5"/>
          <a:srcRect/>
          <a:stretch>
            <a:fillRect/>
          </a:stretch>
        </p:blipFill>
        <p:spPr bwMode="auto">
          <a:xfrm>
            <a:off x="3929058" y="3800482"/>
            <a:ext cx="2514575" cy="3057518"/>
          </a:xfrm>
          <a:prstGeom prst="rect">
            <a:avLst/>
          </a:prstGeom>
          <a:noFill/>
        </p:spPr>
      </p:pic>
      <p:pic>
        <p:nvPicPr>
          <p:cNvPr id="30738" name="Picture 18" descr="Image result for peanut in indian food"/>
          <p:cNvPicPr>
            <a:picLocks noChangeAspect="1" noChangeArrowheads="1"/>
          </p:cNvPicPr>
          <p:nvPr/>
        </p:nvPicPr>
        <p:blipFill>
          <a:blip r:embed="rId6"/>
          <a:srcRect/>
          <a:stretch>
            <a:fillRect/>
          </a:stretch>
        </p:blipFill>
        <p:spPr bwMode="auto">
          <a:xfrm>
            <a:off x="285720" y="4500570"/>
            <a:ext cx="3357586" cy="2152645"/>
          </a:xfrm>
          <a:prstGeom prst="rect">
            <a:avLst/>
          </a:prstGeom>
          <a:noFill/>
        </p:spPr>
      </p:pic>
      <p:sp>
        <p:nvSpPr>
          <p:cNvPr id="30740" name="AutoShape 20" descr="Image result for peanut in gujarati d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42" name="Picture 22" descr="Image result for peanut in gujarati dal"/>
          <p:cNvPicPr>
            <a:picLocks noChangeAspect="1" noChangeArrowheads="1"/>
          </p:cNvPicPr>
          <p:nvPr/>
        </p:nvPicPr>
        <p:blipFill>
          <a:blip r:embed="rId7"/>
          <a:srcRect/>
          <a:stretch>
            <a:fillRect/>
          </a:stretch>
        </p:blipFill>
        <p:spPr bwMode="auto">
          <a:xfrm>
            <a:off x="3428992" y="1285860"/>
            <a:ext cx="2786082" cy="257176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fW precursive bold" panose="00000500000000000000" pitchFamily="2" charset="0"/>
              </a:rPr>
              <a:t>Almonds(</a:t>
            </a:r>
            <a:r>
              <a:rPr lang="en-GB" dirty="0" err="1" smtClean="0">
                <a:latin typeface="HfW precursive bold" panose="00000500000000000000" pitchFamily="2" charset="0"/>
              </a:rPr>
              <a:t>badam</a:t>
            </a:r>
            <a:r>
              <a:rPr lang="en-GB" dirty="0" smtClean="0">
                <a:latin typeface="HfW precursive bold" panose="00000500000000000000" pitchFamily="2" charset="0"/>
              </a:rPr>
              <a:t>)</a:t>
            </a:r>
            <a:endParaRPr lang="en-GB" dirty="0">
              <a:latin typeface="HfW precursive bold" panose="00000500000000000000" pitchFamily="2" charset="0"/>
            </a:endParaRPr>
          </a:p>
        </p:txBody>
      </p:sp>
      <p:pic>
        <p:nvPicPr>
          <p:cNvPr id="1026" name="Picture 2" descr="Image result for nuts"/>
          <p:cNvPicPr>
            <a:picLocks noChangeAspect="1" noChangeArrowheads="1"/>
          </p:cNvPicPr>
          <p:nvPr/>
        </p:nvPicPr>
        <p:blipFill>
          <a:blip r:embed="rId2"/>
          <a:srcRect/>
          <a:stretch>
            <a:fillRect/>
          </a:stretch>
        </p:blipFill>
        <p:spPr bwMode="auto">
          <a:xfrm>
            <a:off x="357158" y="1357298"/>
            <a:ext cx="3000396" cy="4000528"/>
          </a:xfrm>
          <a:prstGeom prst="rect">
            <a:avLst/>
          </a:prstGeom>
          <a:noFill/>
        </p:spPr>
      </p:pic>
      <p:pic>
        <p:nvPicPr>
          <p:cNvPr id="1028" name="Picture 4" descr="Image result for indian food with almonds"/>
          <p:cNvPicPr>
            <a:picLocks noChangeAspect="1" noChangeArrowheads="1"/>
          </p:cNvPicPr>
          <p:nvPr/>
        </p:nvPicPr>
        <p:blipFill>
          <a:blip r:embed="rId3"/>
          <a:srcRect/>
          <a:stretch>
            <a:fillRect/>
          </a:stretch>
        </p:blipFill>
        <p:spPr bwMode="auto">
          <a:xfrm>
            <a:off x="5143504" y="1428736"/>
            <a:ext cx="3786214" cy="2028828"/>
          </a:xfrm>
          <a:prstGeom prst="rect">
            <a:avLst/>
          </a:prstGeom>
          <a:noFill/>
        </p:spPr>
      </p:pic>
      <p:pic>
        <p:nvPicPr>
          <p:cNvPr id="1030" name="Picture 6" descr="Image result for indian food with almonds"/>
          <p:cNvPicPr>
            <a:picLocks noChangeAspect="1" noChangeArrowheads="1"/>
          </p:cNvPicPr>
          <p:nvPr/>
        </p:nvPicPr>
        <p:blipFill>
          <a:blip r:embed="rId4"/>
          <a:srcRect/>
          <a:stretch>
            <a:fillRect/>
          </a:stretch>
        </p:blipFill>
        <p:spPr bwMode="auto">
          <a:xfrm>
            <a:off x="3786182" y="3786190"/>
            <a:ext cx="2428892" cy="2643206"/>
          </a:xfrm>
          <a:prstGeom prst="rect">
            <a:avLst/>
          </a:prstGeom>
          <a:noFill/>
        </p:spPr>
      </p:pic>
      <p:pic>
        <p:nvPicPr>
          <p:cNvPr id="1032" name="Picture 8" descr="Image result for biscuit with almond with almonds"/>
          <p:cNvPicPr>
            <a:picLocks noChangeAspect="1" noChangeArrowheads="1"/>
          </p:cNvPicPr>
          <p:nvPr/>
        </p:nvPicPr>
        <p:blipFill>
          <a:blip r:embed="rId5"/>
          <a:srcRect/>
          <a:stretch>
            <a:fillRect/>
          </a:stretch>
        </p:blipFill>
        <p:spPr bwMode="auto">
          <a:xfrm>
            <a:off x="6715140" y="3714752"/>
            <a:ext cx="2143125" cy="2571753"/>
          </a:xfrm>
          <a:prstGeom prst="rect">
            <a:avLst/>
          </a:prstGeom>
          <a:noFill/>
        </p:spPr>
      </p:pic>
      <p:pic>
        <p:nvPicPr>
          <p:cNvPr id="1034" name="Picture 10" descr="Image result for chocolate with almonds"/>
          <p:cNvPicPr>
            <a:picLocks noChangeAspect="1" noChangeArrowheads="1"/>
          </p:cNvPicPr>
          <p:nvPr/>
        </p:nvPicPr>
        <p:blipFill>
          <a:blip r:embed="rId6"/>
          <a:srcRect/>
          <a:stretch>
            <a:fillRect/>
          </a:stretch>
        </p:blipFill>
        <p:spPr bwMode="auto">
          <a:xfrm>
            <a:off x="357158" y="4929198"/>
            <a:ext cx="2995615" cy="2090741"/>
          </a:xfrm>
          <a:prstGeom prst="rect">
            <a:avLst/>
          </a:prstGeom>
          <a:noFill/>
        </p:spPr>
      </p:pic>
      <p:sp>
        <p:nvSpPr>
          <p:cNvPr id="1038" name="AutoShape 14" descr="Image result for chocolate milkshake with almo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40" name="AutoShape 16" descr="Image result for chocolate milkshake with almo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42" name="Picture 18" descr="Image result for chocolate milkshake with almond"/>
          <p:cNvPicPr>
            <a:picLocks noChangeAspect="1" noChangeArrowheads="1"/>
          </p:cNvPicPr>
          <p:nvPr/>
        </p:nvPicPr>
        <p:blipFill>
          <a:blip r:embed="rId7" cstate="print"/>
          <a:srcRect/>
          <a:stretch>
            <a:fillRect/>
          </a:stretch>
        </p:blipFill>
        <p:spPr bwMode="auto">
          <a:xfrm>
            <a:off x="2928926" y="1285860"/>
            <a:ext cx="2000264" cy="221457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fW precursive bold" panose="00000500000000000000" pitchFamily="2" charset="0"/>
              </a:rPr>
              <a:t>Cashew nuts(</a:t>
            </a:r>
            <a:r>
              <a:rPr lang="en-GB" dirty="0" err="1" smtClean="0">
                <a:latin typeface="HfW precursive bold" panose="00000500000000000000" pitchFamily="2" charset="0"/>
              </a:rPr>
              <a:t>kajoo</a:t>
            </a:r>
            <a:r>
              <a:rPr lang="en-GB" dirty="0" smtClean="0">
                <a:latin typeface="HfW precursive bold" panose="00000500000000000000" pitchFamily="2" charset="0"/>
              </a:rPr>
              <a:t>)</a:t>
            </a:r>
            <a:endParaRPr lang="en-GB" dirty="0">
              <a:latin typeface="HfW precursive bold" panose="00000500000000000000" pitchFamily="2" charset="0"/>
            </a:endParaRPr>
          </a:p>
        </p:txBody>
      </p:sp>
      <p:pic>
        <p:nvPicPr>
          <p:cNvPr id="21506" name="Picture 2" descr="Image result for nuts"/>
          <p:cNvPicPr>
            <a:picLocks noChangeAspect="1" noChangeArrowheads="1"/>
          </p:cNvPicPr>
          <p:nvPr/>
        </p:nvPicPr>
        <p:blipFill>
          <a:blip r:embed="rId2"/>
          <a:srcRect/>
          <a:stretch>
            <a:fillRect/>
          </a:stretch>
        </p:blipFill>
        <p:spPr bwMode="auto">
          <a:xfrm>
            <a:off x="428596" y="1285860"/>
            <a:ext cx="3428993" cy="2928958"/>
          </a:xfrm>
          <a:prstGeom prst="rect">
            <a:avLst/>
          </a:prstGeom>
          <a:noFill/>
        </p:spPr>
      </p:pic>
      <p:pic>
        <p:nvPicPr>
          <p:cNvPr id="21508" name="Picture 4" descr="Image result for cashews in curries"/>
          <p:cNvPicPr>
            <a:picLocks noChangeAspect="1" noChangeArrowheads="1"/>
          </p:cNvPicPr>
          <p:nvPr/>
        </p:nvPicPr>
        <p:blipFill>
          <a:blip r:embed="rId3" cstate="print"/>
          <a:srcRect/>
          <a:stretch>
            <a:fillRect/>
          </a:stretch>
        </p:blipFill>
        <p:spPr bwMode="auto">
          <a:xfrm>
            <a:off x="4500562" y="4071942"/>
            <a:ext cx="4071966" cy="2571768"/>
          </a:xfrm>
          <a:prstGeom prst="rect">
            <a:avLst/>
          </a:prstGeom>
          <a:noFill/>
        </p:spPr>
      </p:pic>
      <p:pic>
        <p:nvPicPr>
          <p:cNvPr id="21510" name="Picture 6" descr="Image result for cashews in biryani"/>
          <p:cNvPicPr>
            <a:picLocks noChangeAspect="1" noChangeArrowheads="1"/>
          </p:cNvPicPr>
          <p:nvPr/>
        </p:nvPicPr>
        <p:blipFill>
          <a:blip r:embed="rId4"/>
          <a:srcRect/>
          <a:stretch>
            <a:fillRect/>
          </a:stretch>
        </p:blipFill>
        <p:spPr bwMode="auto">
          <a:xfrm>
            <a:off x="4357686" y="1571612"/>
            <a:ext cx="4214842" cy="2071702"/>
          </a:xfrm>
          <a:prstGeom prst="rect">
            <a:avLst/>
          </a:prstGeom>
          <a:noFill/>
        </p:spPr>
      </p:pic>
      <p:sp>
        <p:nvSpPr>
          <p:cNvPr id="21514" name="AutoShape 10" descr="Image result for kaju kat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6" name="AutoShape 12" descr="Image result for kaju kat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8" name="AutoShape 14" descr="Image result for kaju kat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20" name="AutoShape 16" descr="Image result for kaju kat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22" name="AutoShape 18" descr="Image result for kaju kat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1524" name="Picture 20" descr="Image result for kaju katli"/>
          <p:cNvPicPr>
            <a:picLocks noChangeAspect="1" noChangeArrowheads="1"/>
          </p:cNvPicPr>
          <p:nvPr/>
        </p:nvPicPr>
        <p:blipFill>
          <a:blip r:embed="rId5"/>
          <a:srcRect/>
          <a:stretch>
            <a:fillRect/>
          </a:stretch>
        </p:blipFill>
        <p:spPr bwMode="auto">
          <a:xfrm>
            <a:off x="571472" y="4286256"/>
            <a:ext cx="3048002" cy="28575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fW precursive bold" panose="00000500000000000000" pitchFamily="2" charset="0"/>
              </a:rPr>
              <a:t>Hazelnut</a:t>
            </a:r>
            <a:endParaRPr lang="en-GB" dirty="0">
              <a:latin typeface="HfW precursive bold" panose="00000500000000000000" pitchFamily="2" charset="0"/>
            </a:endParaRPr>
          </a:p>
        </p:txBody>
      </p:sp>
      <p:pic>
        <p:nvPicPr>
          <p:cNvPr id="23554" name="Picture 2" descr="Image result for hazelnuts in hindi"/>
          <p:cNvPicPr>
            <a:picLocks noChangeAspect="1" noChangeArrowheads="1"/>
          </p:cNvPicPr>
          <p:nvPr/>
        </p:nvPicPr>
        <p:blipFill>
          <a:blip r:embed="rId2"/>
          <a:srcRect/>
          <a:stretch>
            <a:fillRect/>
          </a:stretch>
        </p:blipFill>
        <p:spPr bwMode="auto">
          <a:xfrm>
            <a:off x="-214346" y="-642966"/>
            <a:ext cx="3286148" cy="4786346"/>
          </a:xfrm>
          <a:prstGeom prst="rect">
            <a:avLst/>
          </a:prstGeom>
          <a:noFill/>
        </p:spPr>
      </p:pic>
      <p:pic>
        <p:nvPicPr>
          <p:cNvPr id="23556" name="Picture 4" descr="Image result for nutella ingredients"/>
          <p:cNvPicPr>
            <a:picLocks noChangeAspect="1" noChangeArrowheads="1"/>
          </p:cNvPicPr>
          <p:nvPr/>
        </p:nvPicPr>
        <p:blipFill>
          <a:blip r:embed="rId3"/>
          <a:srcRect/>
          <a:stretch>
            <a:fillRect/>
          </a:stretch>
        </p:blipFill>
        <p:spPr bwMode="auto">
          <a:xfrm>
            <a:off x="4643438" y="2786058"/>
            <a:ext cx="4214842" cy="3857652"/>
          </a:xfrm>
          <a:prstGeom prst="rect">
            <a:avLst/>
          </a:prstGeom>
          <a:noFill/>
        </p:spPr>
      </p:pic>
      <p:pic>
        <p:nvPicPr>
          <p:cNvPr id="23558" name="Picture 6" descr="Image result for hazelnuts in chocolate"/>
          <p:cNvPicPr>
            <a:picLocks noChangeAspect="1" noChangeArrowheads="1"/>
          </p:cNvPicPr>
          <p:nvPr/>
        </p:nvPicPr>
        <p:blipFill>
          <a:blip r:embed="rId4"/>
          <a:srcRect/>
          <a:stretch>
            <a:fillRect/>
          </a:stretch>
        </p:blipFill>
        <p:spPr bwMode="auto">
          <a:xfrm>
            <a:off x="3071802" y="1071546"/>
            <a:ext cx="2500315" cy="2214578"/>
          </a:xfrm>
          <a:prstGeom prst="rect">
            <a:avLst/>
          </a:prstGeom>
          <a:noFill/>
        </p:spPr>
      </p:pic>
      <p:pic>
        <p:nvPicPr>
          <p:cNvPr id="23560" name="Picture 8" descr="Image result for hazelnuts in chocolate"/>
          <p:cNvPicPr>
            <a:picLocks noChangeAspect="1" noChangeArrowheads="1"/>
          </p:cNvPicPr>
          <p:nvPr/>
        </p:nvPicPr>
        <p:blipFill>
          <a:blip r:embed="rId5"/>
          <a:srcRect/>
          <a:stretch>
            <a:fillRect/>
          </a:stretch>
        </p:blipFill>
        <p:spPr bwMode="auto">
          <a:xfrm>
            <a:off x="5929322" y="214290"/>
            <a:ext cx="2928958" cy="2457456"/>
          </a:xfrm>
          <a:prstGeom prst="rect">
            <a:avLst/>
          </a:prstGeom>
          <a:noFill/>
        </p:spPr>
      </p:pic>
      <p:pic>
        <p:nvPicPr>
          <p:cNvPr id="23562" name="Picture 10" descr="Image result for hazelnuts in chocolate"/>
          <p:cNvPicPr>
            <a:picLocks noChangeAspect="1" noChangeArrowheads="1"/>
          </p:cNvPicPr>
          <p:nvPr/>
        </p:nvPicPr>
        <p:blipFill>
          <a:blip r:embed="rId6"/>
          <a:srcRect/>
          <a:stretch>
            <a:fillRect/>
          </a:stretch>
        </p:blipFill>
        <p:spPr bwMode="auto">
          <a:xfrm>
            <a:off x="214282" y="3929066"/>
            <a:ext cx="4143404" cy="27146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fW precursive bold" panose="00000500000000000000" pitchFamily="2" charset="0"/>
              </a:rPr>
              <a:t>Pistachio(</a:t>
            </a:r>
            <a:r>
              <a:rPr lang="en-GB" dirty="0" err="1" smtClean="0">
                <a:latin typeface="HfW precursive bold" panose="00000500000000000000" pitchFamily="2" charset="0"/>
              </a:rPr>
              <a:t>pista</a:t>
            </a:r>
            <a:r>
              <a:rPr lang="en-GB" dirty="0" smtClean="0">
                <a:latin typeface="HfW precursive bold" panose="00000500000000000000" pitchFamily="2" charset="0"/>
              </a:rPr>
              <a:t>)</a:t>
            </a:r>
            <a:endParaRPr lang="en-GB" dirty="0">
              <a:latin typeface="HfW precursive bold" panose="00000500000000000000" pitchFamily="2" charset="0"/>
            </a:endParaRPr>
          </a:p>
        </p:txBody>
      </p:sp>
      <p:sp>
        <p:nvSpPr>
          <p:cNvPr id="25604" name="AutoShape 4" descr="Image result for pistach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5606" name="AutoShape 6" descr="Image result for pistach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5608" name="Picture 8" descr="Image result for pistachio"/>
          <p:cNvPicPr>
            <a:picLocks noChangeAspect="1" noChangeArrowheads="1"/>
          </p:cNvPicPr>
          <p:nvPr/>
        </p:nvPicPr>
        <p:blipFill>
          <a:blip r:embed="rId2"/>
          <a:srcRect/>
          <a:stretch>
            <a:fillRect/>
          </a:stretch>
        </p:blipFill>
        <p:spPr bwMode="auto">
          <a:xfrm>
            <a:off x="214282" y="1071546"/>
            <a:ext cx="3567109" cy="3143272"/>
          </a:xfrm>
          <a:prstGeom prst="rect">
            <a:avLst/>
          </a:prstGeom>
          <a:noFill/>
        </p:spPr>
      </p:pic>
      <p:pic>
        <p:nvPicPr>
          <p:cNvPr id="25610" name="Picture 10" descr="Image result for pistachio"/>
          <p:cNvPicPr>
            <a:picLocks noChangeAspect="1" noChangeArrowheads="1"/>
          </p:cNvPicPr>
          <p:nvPr/>
        </p:nvPicPr>
        <p:blipFill>
          <a:blip r:embed="rId3"/>
          <a:srcRect/>
          <a:stretch>
            <a:fillRect/>
          </a:stretch>
        </p:blipFill>
        <p:spPr bwMode="auto">
          <a:xfrm>
            <a:off x="4000496" y="1428736"/>
            <a:ext cx="3214710" cy="2643206"/>
          </a:xfrm>
          <a:prstGeom prst="rect">
            <a:avLst/>
          </a:prstGeom>
          <a:noFill/>
        </p:spPr>
      </p:pic>
      <p:pic>
        <p:nvPicPr>
          <p:cNvPr id="25612" name="Picture 12" descr="Image result for pistachio"/>
          <p:cNvPicPr>
            <a:picLocks noChangeAspect="1" noChangeArrowheads="1"/>
          </p:cNvPicPr>
          <p:nvPr/>
        </p:nvPicPr>
        <p:blipFill>
          <a:blip r:embed="rId4"/>
          <a:srcRect/>
          <a:stretch>
            <a:fillRect/>
          </a:stretch>
        </p:blipFill>
        <p:spPr bwMode="auto">
          <a:xfrm>
            <a:off x="1500166" y="4810122"/>
            <a:ext cx="3000396" cy="2047878"/>
          </a:xfrm>
          <a:prstGeom prst="rect">
            <a:avLst/>
          </a:prstGeom>
          <a:noFill/>
        </p:spPr>
      </p:pic>
      <p:pic>
        <p:nvPicPr>
          <p:cNvPr id="25614" name="Picture 14" descr="Image result for pistachio"/>
          <p:cNvPicPr>
            <a:picLocks noChangeAspect="1" noChangeArrowheads="1"/>
          </p:cNvPicPr>
          <p:nvPr/>
        </p:nvPicPr>
        <p:blipFill>
          <a:blip r:embed="rId5"/>
          <a:srcRect/>
          <a:stretch>
            <a:fillRect/>
          </a:stretch>
        </p:blipFill>
        <p:spPr bwMode="auto">
          <a:xfrm>
            <a:off x="3929058" y="4286232"/>
            <a:ext cx="2619375" cy="2571768"/>
          </a:xfrm>
          <a:prstGeom prst="rect">
            <a:avLst/>
          </a:prstGeom>
          <a:noFill/>
        </p:spPr>
      </p:pic>
      <p:pic>
        <p:nvPicPr>
          <p:cNvPr id="25616" name="Picture 16" descr="Image result for pistachio"/>
          <p:cNvPicPr>
            <a:picLocks noChangeAspect="1" noChangeArrowheads="1"/>
          </p:cNvPicPr>
          <p:nvPr/>
        </p:nvPicPr>
        <p:blipFill>
          <a:blip r:embed="rId6"/>
          <a:srcRect/>
          <a:stretch>
            <a:fillRect/>
          </a:stretch>
        </p:blipFill>
        <p:spPr bwMode="auto">
          <a:xfrm>
            <a:off x="7500958" y="214290"/>
            <a:ext cx="1928826" cy="4143389"/>
          </a:xfrm>
          <a:prstGeom prst="rect">
            <a:avLst/>
          </a:prstGeom>
          <a:noFill/>
        </p:spPr>
      </p:pic>
      <p:pic>
        <p:nvPicPr>
          <p:cNvPr id="25618" name="Picture 18" descr="Image result for kids food with pistachio"/>
          <p:cNvPicPr>
            <a:picLocks noChangeAspect="1" noChangeArrowheads="1"/>
          </p:cNvPicPr>
          <p:nvPr/>
        </p:nvPicPr>
        <p:blipFill>
          <a:blip r:embed="rId7"/>
          <a:srcRect/>
          <a:stretch>
            <a:fillRect/>
          </a:stretch>
        </p:blipFill>
        <p:spPr bwMode="auto">
          <a:xfrm>
            <a:off x="6457950" y="4429132"/>
            <a:ext cx="2686050" cy="2276480"/>
          </a:xfrm>
          <a:prstGeom prst="rect">
            <a:avLst/>
          </a:prstGeom>
          <a:noFill/>
        </p:spPr>
      </p:pic>
      <p:pic>
        <p:nvPicPr>
          <p:cNvPr id="25620" name="Picture 20" descr="Image result for chocolate with pistachio"/>
          <p:cNvPicPr>
            <a:picLocks noChangeAspect="1" noChangeArrowheads="1"/>
          </p:cNvPicPr>
          <p:nvPr/>
        </p:nvPicPr>
        <p:blipFill>
          <a:blip r:embed="rId8"/>
          <a:srcRect/>
          <a:stretch>
            <a:fillRect/>
          </a:stretch>
        </p:blipFill>
        <p:spPr bwMode="auto">
          <a:xfrm>
            <a:off x="0" y="4229100"/>
            <a:ext cx="1857356" cy="26289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fW precursive bold" panose="00000500000000000000" pitchFamily="2" charset="0"/>
              </a:rPr>
              <a:t>Walnuts(</a:t>
            </a:r>
            <a:r>
              <a:rPr lang="en-GB" dirty="0" err="1" smtClean="0">
                <a:latin typeface="HfW precursive bold" panose="00000500000000000000" pitchFamily="2" charset="0"/>
              </a:rPr>
              <a:t>akhrot</a:t>
            </a:r>
            <a:r>
              <a:rPr lang="en-GB" dirty="0" smtClean="0">
                <a:latin typeface="HfW precursive bold" panose="00000500000000000000" pitchFamily="2" charset="0"/>
              </a:rPr>
              <a:t>)</a:t>
            </a:r>
            <a:endParaRPr lang="en-GB" dirty="0">
              <a:latin typeface="HfW precursive bold" panose="00000500000000000000" pitchFamily="2" charset="0"/>
            </a:endParaRPr>
          </a:p>
        </p:txBody>
      </p:sp>
      <p:pic>
        <p:nvPicPr>
          <p:cNvPr id="26626" name="Picture 2" descr="Image result for kids food with walnut"/>
          <p:cNvPicPr>
            <a:picLocks noChangeAspect="1" noChangeArrowheads="1"/>
          </p:cNvPicPr>
          <p:nvPr/>
        </p:nvPicPr>
        <p:blipFill>
          <a:blip r:embed="rId2"/>
          <a:srcRect/>
          <a:stretch>
            <a:fillRect/>
          </a:stretch>
        </p:blipFill>
        <p:spPr bwMode="auto">
          <a:xfrm>
            <a:off x="285720" y="1285860"/>
            <a:ext cx="4500594" cy="3590926"/>
          </a:xfrm>
          <a:prstGeom prst="rect">
            <a:avLst/>
          </a:prstGeom>
          <a:noFill/>
        </p:spPr>
      </p:pic>
      <p:pic>
        <p:nvPicPr>
          <p:cNvPr id="26628" name="Picture 4" descr="Image result for kids food with walnut"/>
          <p:cNvPicPr>
            <a:picLocks noChangeAspect="1" noChangeArrowheads="1"/>
          </p:cNvPicPr>
          <p:nvPr/>
        </p:nvPicPr>
        <p:blipFill>
          <a:blip r:embed="rId3"/>
          <a:srcRect/>
          <a:stretch>
            <a:fillRect/>
          </a:stretch>
        </p:blipFill>
        <p:spPr bwMode="auto">
          <a:xfrm>
            <a:off x="5214942" y="2708920"/>
            <a:ext cx="3143272" cy="1648774"/>
          </a:xfrm>
          <a:prstGeom prst="rect">
            <a:avLst/>
          </a:prstGeom>
          <a:noFill/>
        </p:spPr>
      </p:pic>
      <p:pic>
        <p:nvPicPr>
          <p:cNvPr id="26630" name="Picture 6" descr="Image result for walnut gujia"/>
          <p:cNvPicPr>
            <a:picLocks noChangeAspect="1" noChangeArrowheads="1"/>
          </p:cNvPicPr>
          <p:nvPr/>
        </p:nvPicPr>
        <p:blipFill>
          <a:blip r:embed="rId4"/>
          <a:srcRect/>
          <a:stretch>
            <a:fillRect/>
          </a:stretch>
        </p:blipFill>
        <p:spPr bwMode="auto">
          <a:xfrm>
            <a:off x="5000628" y="4572008"/>
            <a:ext cx="3905224" cy="2000248"/>
          </a:xfrm>
          <a:prstGeom prst="rect">
            <a:avLst/>
          </a:prstGeom>
          <a:noFill/>
        </p:spPr>
      </p:pic>
      <p:pic>
        <p:nvPicPr>
          <p:cNvPr id="26632" name="Picture 8" descr="Image result for chocolate with walnuts"/>
          <p:cNvPicPr>
            <a:picLocks noChangeAspect="1" noChangeArrowheads="1"/>
          </p:cNvPicPr>
          <p:nvPr/>
        </p:nvPicPr>
        <p:blipFill>
          <a:blip r:embed="rId5"/>
          <a:srcRect/>
          <a:stretch>
            <a:fillRect/>
          </a:stretch>
        </p:blipFill>
        <p:spPr bwMode="auto">
          <a:xfrm>
            <a:off x="1928794" y="4643446"/>
            <a:ext cx="2916227" cy="1990700"/>
          </a:xfrm>
          <a:prstGeom prst="rect">
            <a:avLst/>
          </a:prstGeom>
          <a:noFill/>
        </p:spPr>
      </p:pic>
      <p:pic>
        <p:nvPicPr>
          <p:cNvPr id="26636" name="Picture 12" descr="Image result for walnut whip"/>
          <p:cNvPicPr>
            <a:picLocks noChangeAspect="1" noChangeArrowheads="1"/>
          </p:cNvPicPr>
          <p:nvPr/>
        </p:nvPicPr>
        <p:blipFill>
          <a:blip r:embed="rId6"/>
          <a:srcRect/>
          <a:stretch>
            <a:fillRect/>
          </a:stretch>
        </p:blipFill>
        <p:spPr bwMode="auto">
          <a:xfrm>
            <a:off x="5436097" y="1124743"/>
            <a:ext cx="2922118" cy="158417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15984"/>
          </a:xfrm>
        </p:spPr>
        <p:txBody>
          <a:bodyPr/>
          <a:lstStyle/>
          <a:p>
            <a:r>
              <a:rPr lang="en-GB" dirty="0" smtClean="0">
                <a:latin typeface="HfW precursive bold" panose="00000500000000000000" pitchFamily="2" charset="0"/>
              </a:rPr>
              <a:t>Brazil nut(</a:t>
            </a:r>
            <a:r>
              <a:rPr lang="en-GB" dirty="0" err="1" smtClean="0">
                <a:latin typeface="HfW precursive bold" panose="00000500000000000000" pitchFamily="2" charset="0"/>
              </a:rPr>
              <a:t>brajhila</a:t>
            </a:r>
            <a:r>
              <a:rPr lang="en-GB" dirty="0" smtClean="0">
                <a:latin typeface="HfW precursive bold" panose="00000500000000000000" pitchFamily="2" charset="0"/>
              </a:rPr>
              <a:t> </a:t>
            </a:r>
            <a:r>
              <a:rPr lang="en-GB" dirty="0" err="1" smtClean="0">
                <a:latin typeface="HfW precursive bold" panose="00000500000000000000" pitchFamily="2" charset="0"/>
              </a:rPr>
              <a:t>badama</a:t>
            </a:r>
            <a:r>
              <a:rPr lang="en-GB" dirty="0" smtClean="0">
                <a:latin typeface="HfW precursive bold" panose="00000500000000000000" pitchFamily="2" charset="0"/>
              </a:rPr>
              <a:t>)</a:t>
            </a:r>
            <a:endParaRPr lang="en-GB" dirty="0">
              <a:latin typeface="HfW precursive bold" panose="00000500000000000000" pitchFamily="2" charset="0"/>
            </a:endParaRPr>
          </a:p>
        </p:txBody>
      </p:sp>
      <p:pic>
        <p:nvPicPr>
          <p:cNvPr id="29700" name="Picture 4" descr="Image result for brazil nuts in urdu"/>
          <p:cNvPicPr>
            <a:picLocks noChangeAspect="1" noChangeArrowheads="1"/>
          </p:cNvPicPr>
          <p:nvPr/>
        </p:nvPicPr>
        <p:blipFill>
          <a:blip r:embed="rId2"/>
          <a:srcRect/>
          <a:stretch>
            <a:fillRect/>
          </a:stretch>
        </p:blipFill>
        <p:spPr bwMode="auto">
          <a:xfrm>
            <a:off x="285720" y="1714488"/>
            <a:ext cx="5000660" cy="5143512"/>
          </a:xfrm>
          <a:prstGeom prst="rect">
            <a:avLst/>
          </a:prstGeom>
          <a:noFill/>
        </p:spPr>
      </p:pic>
      <p:pic>
        <p:nvPicPr>
          <p:cNvPr id="29702" name="Picture 6" descr="Image result for chocolate with brazil nuts"/>
          <p:cNvPicPr>
            <a:picLocks noChangeAspect="1" noChangeArrowheads="1"/>
          </p:cNvPicPr>
          <p:nvPr/>
        </p:nvPicPr>
        <p:blipFill>
          <a:blip r:embed="rId3"/>
          <a:srcRect/>
          <a:stretch>
            <a:fillRect/>
          </a:stretch>
        </p:blipFill>
        <p:spPr bwMode="auto">
          <a:xfrm>
            <a:off x="4643438" y="1714488"/>
            <a:ext cx="3500462" cy="2047836"/>
          </a:xfrm>
          <a:prstGeom prst="rect">
            <a:avLst/>
          </a:prstGeom>
          <a:noFill/>
        </p:spPr>
      </p:pic>
      <p:pic>
        <p:nvPicPr>
          <p:cNvPr id="29706" name="Picture 10" descr="Image result for chocolate with brazil nuts"/>
          <p:cNvPicPr>
            <a:picLocks noChangeAspect="1" noChangeArrowheads="1"/>
          </p:cNvPicPr>
          <p:nvPr/>
        </p:nvPicPr>
        <p:blipFill>
          <a:blip r:embed="rId4" cstate="print"/>
          <a:srcRect/>
          <a:stretch>
            <a:fillRect/>
          </a:stretch>
        </p:blipFill>
        <p:spPr bwMode="auto">
          <a:xfrm>
            <a:off x="4214810" y="3786190"/>
            <a:ext cx="4500562" cy="278610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Nuts in oil</a:t>
            </a:r>
            <a:endParaRPr lang="en-GB" dirty="0"/>
          </a:p>
        </p:txBody>
      </p:sp>
      <p:pic>
        <p:nvPicPr>
          <p:cNvPr id="31746" name="Picture 2" descr="Image result for peanut oil"/>
          <p:cNvPicPr>
            <a:picLocks noChangeAspect="1" noChangeArrowheads="1"/>
          </p:cNvPicPr>
          <p:nvPr/>
        </p:nvPicPr>
        <p:blipFill>
          <a:blip r:embed="rId2"/>
          <a:srcRect/>
          <a:stretch>
            <a:fillRect/>
          </a:stretch>
        </p:blipFill>
        <p:spPr bwMode="auto">
          <a:xfrm>
            <a:off x="-428660" y="1428736"/>
            <a:ext cx="3786214" cy="4786316"/>
          </a:xfrm>
          <a:prstGeom prst="rect">
            <a:avLst/>
          </a:prstGeom>
          <a:noFill/>
        </p:spPr>
      </p:pic>
      <p:pic>
        <p:nvPicPr>
          <p:cNvPr id="31748" name="Picture 4" descr="Image result for almond oil for cooking"/>
          <p:cNvPicPr>
            <a:picLocks noChangeAspect="1" noChangeArrowheads="1"/>
          </p:cNvPicPr>
          <p:nvPr/>
        </p:nvPicPr>
        <p:blipFill>
          <a:blip r:embed="rId3"/>
          <a:srcRect/>
          <a:stretch>
            <a:fillRect/>
          </a:stretch>
        </p:blipFill>
        <p:spPr bwMode="auto">
          <a:xfrm>
            <a:off x="2428860" y="1785926"/>
            <a:ext cx="3071834" cy="4500558"/>
          </a:xfrm>
          <a:prstGeom prst="rect">
            <a:avLst/>
          </a:prstGeom>
          <a:noFill/>
        </p:spPr>
      </p:pic>
      <p:pic>
        <p:nvPicPr>
          <p:cNvPr id="31750" name="Picture 6" descr="Image result for almond oil for cooking"/>
          <p:cNvPicPr>
            <a:picLocks noChangeAspect="1" noChangeArrowheads="1"/>
          </p:cNvPicPr>
          <p:nvPr/>
        </p:nvPicPr>
        <p:blipFill>
          <a:blip r:embed="rId4"/>
          <a:srcRect/>
          <a:stretch>
            <a:fillRect/>
          </a:stretch>
        </p:blipFill>
        <p:spPr bwMode="auto">
          <a:xfrm>
            <a:off x="5572132" y="3571876"/>
            <a:ext cx="3352800" cy="3286124"/>
          </a:xfrm>
          <a:prstGeom prst="rect">
            <a:avLst/>
          </a:prstGeom>
          <a:noFill/>
        </p:spPr>
      </p:pic>
      <p:pic>
        <p:nvPicPr>
          <p:cNvPr id="31752" name="Picture 8" descr="Image result for pistachio oil"/>
          <p:cNvPicPr>
            <a:picLocks noChangeAspect="1" noChangeArrowheads="1"/>
          </p:cNvPicPr>
          <p:nvPr/>
        </p:nvPicPr>
        <p:blipFill>
          <a:blip r:embed="rId5"/>
          <a:srcRect/>
          <a:stretch>
            <a:fillRect/>
          </a:stretch>
        </p:blipFill>
        <p:spPr bwMode="auto">
          <a:xfrm>
            <a:off x="9572659" y="-3290887"/>
            <a:ext cx="2774915" cy="1790665"/>
          </a:xfrm>
          <a:prstGeom prst="rect">
            <a:avLst/>
          </a:prstGeom>
          <a:noFill/>
        </p:spPr>
      </p:pic>
      <p:pic>
        <p:nvPicPr>
          <p:cNvPr id="31754" name="Picture 10" descr="Image result for pistachio oil"/>
          <p:cNvPicPr>
            <a:picLocks noChangeAspect="1" noChangeArrowheads="1"/>
          </p:cNvPicPr>
          <p:nvPr/>
        </p:nvPicPr>
        <p:blipFill>
          <a:blip r:embed="rId5"/>
          <a:srcRect/>
          <a:stretch>
            <a:fillRect/>
          </a:stretch>
        </p:blipFill>
        <p:spPr bwMode="auto">
          <a:xfrm>
            <a:off x="5357818" y="1214422"/>
            <a:ext cx="3500462" cy="228601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361</Words>
  <Application>Microsoft Office PowerPoint</Application>
  <PresentationFormat>On-screen Show (4:3)</PresentationFormat>
  <Paragraphs>73</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HfW precursive bold</vt:lpstr>
      <vt:lpstr>Times New Roman</vt:lpstr>
      <vt:lpstr>Office Theme</vt:lpstr>
      <vt:lpstr>PowerPoint Presentation</vt:lpstr>
      <vt:lpstr>Peanuts(mungfali)jagoo</vt:lpstr>
      <vt:lpstr>Almonds(badam)</vt:lpstr>
      <vt:lpstr>Cashew nuts(kajoo)</vt:lpstr>
      <vt:lpstr>Hazelnut</vt:lpstr>
      <vt:lpstr>Pistachio(pista)</vt:lpstr>
      <vt:lpstr>Walnuts(akhrot)</vt:lpstr>
      <vt:lpstr>Brazil nut(brajhila badama)</vt:lpstr>
      <vt:lpstr>Nuts in oil</vt:lpstr>
      <vt:lpstr>Peanuts </vt:lpstr>
      <vt:lpstr>Tree Nuts</vt:lpstr>
      <vt:lpstr>Food Allergy Vs. Food Intolerance</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Shafi Shaikh</dc:creator>
  <cp:lastModifiedBy>SLPS</cp:lastModifiedBy>
  <cp:revision>23</cp:revision>
  <cp:lastPrinted>2018-06-05T09:56:22Z</cp:lastPrinted>
  <dcterms:created xsi:type="dcterms:W3CDTF">2018-06-04T20:26:27Z</dcterms:created>
  <dcterms:modified xsi:type="dcterms:W3CDTF">2025-03-11T10:26:31Z</dcterms:modified>
</cp:coreProperties>
</file>